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5" r:id="rId15"/>
    <p:sldId id="269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2FFD-CA86-471A-A9CD-572732517E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FFF7A-4A93-4113-87B2-E6161A4E8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64246C-EB1F-4004-B06D-9CE33527B589}"/>
              </a:ext>
            </a:extLst>
          </p:cNvPr>
          <p:cNvSpPr/>
          <p:nvPr userDrawn="1"/>
        </p:nvSpPr>
        <p:spPr>
          <a:xfrm>
            <a:off x="0" y="5629275"/>
            <a:ext cx="12192000" cy="12287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E0BC1-E4DF-49C2-9C0D-767EEF2D225F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</p:spTree>
    <p:extLst>
      <p:ext uri="{BB962C8B-B14F-4D97-AF65-F5344CB8AC3E}">
        <p14:creationId xmlns:p14="http://schemas.microsoft.com/office/powerpoint/2010/main" val="371650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F3-56F7-4FB5-9860-BBCC78CDE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A2C4-E9DF-448C-A7D8-822876131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4779"/>
            <a:ext cx="10515600" cy="4152184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2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83FD-34CD-421B-AD3B-CAC6CC7FD428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F7D458-FEAC-442B-9138-EE43D6F313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93838"/>
            <a:ext cx="10515600" cy="41362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92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F3-56F7-4FB5-9860-BBCC78CDE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A2C4-E9DF-448C-A7D8-822876131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10515600" cy="4505479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2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83FD-34CD-421B-AD3B-CAC6CC7FD428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</p:spTree>
    <p:extLst>
      <p:ext uri="{BB962C8B-B14F-4D97-AF65-F5344CB8AC3E}">
        <p14:creationId xmlns:p14="http://schemas.microsoft.com/office/powerpoint/2010/main" val="215794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F3-56F7-4FB5-9860-BBCC78CDE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A2C4-E9DF-448C-A7D8-822876131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10515600" cy="4505479"/>
          </a:xfr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2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83FD-34CD-421B-AD3B-CAC6CC7FD428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</p:spTree>
    <p:extLst>
      <p:ext uri="{BB962C8B-B14F-4D97-AF65-F5344CB8AC3E}">
        <p14:creationId xmlns:p14="http://schemas.microsoft.com/office/powerpoint/2010/main" val="4713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F3-56F7-4FB5-9860-BBCC78CDE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A2C4-E9DF-448C-A7D8-822876131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5125065" cy="4505479"/>
          </a:xfrm>
        </p:spPr>
        <p:txBody>
          <a:bodyPr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2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83FD-34CD-421B-AD3B-CAC6CC7FD428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2E197-68DF-4125-A491-FE0D14DF11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4155" y="1671483"/>
            <a:ext cx="5125065" cy="4505479"/>
          </a:xfrm>
        </p:spPr>
        <p:txBody>
          <a:bodyPr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bg2"/>
              </a:buClr>
              <a:buFont typeface="Wingdings" panose="05000000000000000000" pitchFamily="2" charset="2"/>
              <a:buChar char="Ø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81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438F3-56F7-4FB5-9860-BBCC78CDE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083FD-34CD-421B-AD3B-CAC6CC7FD428}"/>
              </a:ext>
            </a:extLst>
          </p:cNvPr>
          <p:cNvSpPr txBox="1"/>
          <p:nvPr userDrawn="1"/>
        </p:nvSpPr>
        <p:spPr>
          <a:xfrm>
            <a:off x="8362950" y="6089748"/>
            <a:ext cx="461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Empowering People, Launching Lives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F88DFC-B9D7-49C4-B615-213C5326C8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15382"/>
            <a:ext cx="3281516" cy="356158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69D447E-1CA6-4100-A16B-8741E0761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5242" y="2615381"/>
            <a:ext cx="3281516" cy="3561581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5C6E7FE-6DC2-4F9F-918C-4F29C1FF9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7704" y="2615381"/>
            <a:ext cx="3281516" cy="3561581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92085AA-9E57-4788-B852-5B85FD95A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284" y="1558414"/>
            <a:ext cx="3281516" cy="879986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Clr>
                <a:schemeClr val="bg2"/>
              </a:buClr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599EA7-5011-4556-9C11-5EFDCE96C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5242" y="1555956"/>
            <a:ext cx="3281516" cy="87998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Clr>
                <a:schemeClr val="bg2"/>
              </a:buClr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C97E733-8A51-4FC6-9522-2112A58BBA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47704" y="1555956"/>
            <a:ext cx="3281516" cy="879986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Clr>
                <a:schemeClr val="bg2"/>
              </a:buClr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2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18118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364D81-1067-4CD0-A2CC-923B053B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017CE-EA56-4F9B-88A9-E409692EC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3F8BF-CCC4-40F3-841D-7C8DA6A65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82E29-36E3-4978-9B0F-AB13F9EE8BF4}" type="datetimeFigureOut">
              <a:rPr lang="en-GB" smtClean="0"/>
              <a:t>10/04/2026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CC3DE-24DF-427A-B2C1-083C97EDC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D1F3A-2144-4A45-9782-A9FF3C791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6637E-7FFD-41F4-BB59-F14BE771078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5456B8-0F1F-410F-AF03-90CE9B8DC3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200" y="32400"/>
            <a:ext cx="2689635" cy="8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zv85LMFx2E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C0BC-A6A7-4809-9808-01EEDE826D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World Autism Acceptance Month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15FD9-CE77-4BA5-B095-F30386A63C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#InclusionNotExclusion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2F1538-A54A-AC0F-D6EE-12610F979734}"/>
              </a:ext>
            </a:extLst>
          </p:cNvPr>
          <p:cNvSpPr/>
          <p:nvPr/>
        </p:nvSpPr>
        <p:spPr>
          <a:xfrm>
            <a:off x="2667227" y="5622875"/>
            <a:ext cx="9521120" cy="1235125"/>
          </a:xfrm>
          <a:prstGeom prst="rect">
            <a:avLst/>
          </a:prstGeom>
          <a:solidFill>
            <a:srgbClr val="0085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62120-A87C-1255-190D-9E7099E45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5" y="5625334"/>
            <a:ext cx="11360975" cy="12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7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B3750-2DCA-6BCB-FF75-FD94AB50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E19F-9D9E-D2AB-FBB6-F9314ACF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Acceptance is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4DD4E-7399-293F-5AD4-C7EC7F68D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5125065" cy="4505479"/>
          </a:xfrm>
        </p:spPr>
        <p:txBody>
          <a:bodyPr>
            <a:normAutofit/>
          </a:bodyPr>
          <a:lstStyle/>
          <a:p>
            <a:r>
              <a:rPr lang="en-GB" dirty="0"/>
              <a:t>Understanding other people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AE168-2598-5780-BF21-0C3E34F9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r="3" b="3"/>
          <a:stretch>
            <a:fillRect/>
          </a:stretch>
        </p:blipFill>
        <p:spPr>
          <a:xfrm>
            <a:off x="6204155" y="1671483"/>
            <a:ext cx="5125065" cy="4505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84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DD976-75D6-A650-AE7C-5B1DDD62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Acceptance is…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4E710-28E4-7D52-7A07-2ECF76D1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2324"/>
            <a:ext cx="5125065" cy="38437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1511-65F8-F57C-F86C-42A5063DAF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4155" y="1671483"/>
            <a:ext cx="5125065" cy="4505479"/>
          </a:xfrm>
        </p:spPr>
        <p:txBody>
          <a:bodyPr>
            <a:normAutofit/>
          </a:bodyPr>
          <a:lstStyle/>
          <a:p>
            <a:r>
              <a:rPr lang="en-GB"/>
              <a:t>Not wanting people to change and just letting everyone be themselves</a:t>
            </a:r>
          </a:p>
        </p:txBody>
      </p:sp>
    </p:spTree>
    <p:extLst>
      <p:ext uri="{BB962C8B-B14F-4D97-AF65-F5344CB8AC3E}">
        <p14:creationId xmlns:p14="http://schemas.microsoft.com/office/powerpoint/2010/main" val="3899699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1F35-52C3-8CAC-F5A2-E5ACF2441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6226-50CE-DEC0-076A-D413F1EA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Acceptance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0EF8-98C7-16EC-6505-407FA2890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5125065" cy="4505479"/>
          </a:xfrm>
        </p:spPr>
        <p:txBody>
          <a:bodyPr>
            <a:normAutofit/>
          </a:bodyPr>
          <a:lstStyle/>
          <a:p>
            <a:r>
              <a:rPr lang="en-GB"/>
              <a:t>Celebrating everyone’s unique strengths and abilities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85D0A-8472-36A0-72D9-C8C0E28D1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55" y="1803727"/>
            <a:ext cx="5125065" cy="4240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3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68388-75EB-B09D-D9B9-884BC403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can we celebrate each 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FC5A-D798-6880-E0E7-CA56F970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AA72D-8A63-320D-8BC4-04F10169B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411B0FD-9B69-5425-2CB5-F91F2F31B034}"/>
              </a:ext>
            </a:extLst>
          </p:cNvPr>
          <p:cNvSpPr/>
          <p:nvPr/>
        </p:nvSpPr>
        <p:spPr>
          <a:xfrm>
            <a:off x="3793671" y="2024779"/>
            <a:ext cx="4604657" cy="3722878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70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8FB7E-72A0-9320-1012-76EA267B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can we support each other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49B15-B08B-450E-2E19-E23AA8D90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Being understanding when others are different to us </a:t>
            </a:r>
          </a:p>
          <a:p>
            <a:endParaRPr lang="en-GB" dirty="0"/>
          </a:p>
          <a:p>
            <a:r>
              <a:rPr lang="en-GB" dirty="0"/>
              <a:t>Accepting every one's strengths</a:t>
            </a:r>
          </a:p>
          <a:p>
            <a:endParaRPr lang="en-GB" dirty="0"/>
          </a:p>
          <a:p>
            <a:r>
              <a:rPr lang="en-GB" dirty="0"/>
              <a:t>Getting to know each other better </a:t>
            </a:r>
          </a:p>
          <a:p>
            <a:endParaRPr lang="en-GB" dirty="0"/>
          </a:p>
          <a:p>
            <a:r>
              <a:rPr lang="en-GB" dirty="0"/>
              <a:t>Smiling and saying hello</a:t>
            </a:r>
          </a:p>
          <a:p>
            <a:endParaRPr lang="en-GB" dirty="0"/>
          </a:p>
          <a:p>
            <a:r>
              <a:rPr lang="en-GB" dirty="0"/>
              <a:t>Accepting that we all interact in different ways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2BA24-6658-116A-AF07-3C1113F827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A3CB4-C5E4-CE65-82E5-7DB55C364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72" y="2776442"/>
            <a:ext cx="4726585" cy="26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0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88AA-585E-4001-A82B-7881D513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 our assembly we will…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DB47F-E353-46F1-BC73-EAD1E1E8B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Share </a:t>
            </a:r>
            <a:r>
              <a:rPr lang="en-GB" b="1" dirty="0"/>
              <a:t>when</a:t>
            </a:r>
            <a:r>
              <a:rPr lang="en-GB" dirty="0"/>
              <a:t> and </a:t>
            </a:r>
            <a:r>
              <a:rPr lang="en-GB" b="1" dirty="0"/>
              <a:t>what</a:t>
            </a:r>
            <a:r>
              <a:rPr lang="en-GB" dirty="0"/>
              <a:t> autism acceptance month is</a:t>
            </a:r>
          </a:p>
          <a:p>
            <a:endParaRPr lang="en-GB" dirty="0"/>
          </a:p>
          <a:p>
            <a:r>
              <a:rPr lang="en-GB" dirty="0"/>
              <a:t>Learn a little about autism</a:t>
            </a:r>
          </a:p>
          <a:p>
            <a:endParaRPr lang="en-GB" dirty="0"/>
          </a:p>
          <a:p>
            <a:r>
              <a:rPr lang="en-GB" dirty="0"/>
              <a:t>Think about how we can support and celebrate each others' differences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49AA6-CA21-4774-91AB-64E93AD7B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75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AAA2-4E44-2E81-DE60-0EA90876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Autism Acceptance Month 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A45F-C50A-7BDF-648C-EF4E230A8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B51C0-DD32-42EB-C091-E223F60E9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FFDE0F18-C0E1-3A15-314B-44D2119A34A4}"/>
              </a:ext>
            </a:extLst>
          </p:cNvPr>
          <p:cNvSpPr/>
          <p:nvPr/>
        </p:nvSpPr>
        <p:spPr>
          <a:xfrm>
            <a:off x="2936421" y="1700648"/>
            <a:ext cx="6319157" cy="4408678"/>
          </a:xfrm>
          <a:prstGeom prst="star7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A CELEBRATION!</a:t>
            </a:r>
          </a:p>
        </p:txBody>
      </p:sp>
    </p:spTree>
    <p:extLst>
      <p:ext uri="{BB962C8B-B14F-4D97-AF65-F5344CB8AC3E}">
        <p14:creationId xmlns:p14="http://schemas.microsoft.com/office/powerpoint/2010/main" val="106002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4141-3615-950E-C93D-4F1B1CA35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When do we celebrate?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F24C-9F1E-D552-E205-9CCBBC4A9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5125065" cy="4505479"/>
          </a:xfrm>
        </p:spPr>
        <p:txBody>
          <a:bodyPr>
            <a:normAutofit/>
          </a:bodyPr>
          <a:lstStyle/>
          <a:p>
            <a:r>
              <a:rPr lang="en-GB" dirty="0"/>
              <a:t>Autism acceptance month runs for the whole of </a:t>
            </a:r>
            <a:r>
              <a:rPr lang="en-GB" b="1" dirty="0"/>
              <a:t>April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C5216-CEA0-1A75-BBCE-2E5606E28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77" y="192024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0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1205-18D1-58A7-C89F-31E560CD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Why helping each other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4F8D-1B49-9050-D0EB-1C369DF9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5125065" cy="4505479"/>
          </a:xfrm>
        </p:spPr>
        <p:txBody>
          <a:bodyPr>
            <a:normAutofit/>
          </a:bodyPr>
          <a:lstStyle/>
          <a:p>
            <a:r>
              <a:rPr lang="en-GB" dirty="0"/>
              <a:t>Everyone is different </a:t>
            </a:r>
          </a:p>
          <a:p>
            <a:endParaRPr lang="en-GB" dirty="0"/>
          </a:p>
          <a:p>
            <a:r>
              <a:rPr lang="en-GB" dirty="0"/>
              <a:t>Everyone is important</a:t>
            </a:r>
          </a:p>
          <a:p>
            <a:endParaRPr lang="en-GB" dirty="0"/>
          </a:p>
          <a:p>
            <a:r>
              <a:rPr lang="en-GB" dirty="0"/>
              <a:t>Everyone has a meaningful contribution</a:t>
            </a:r>
          </a:p>
          <a:p>
            <a:endParaRPr lang="en-GB" dirty="0"/>
          </a:p>
          <a:p>
            <a:r>
              <a:rPr lang="en-GB" dirty="0"/>
              <a:t>In our school, we want to work together to support each other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78D3D-DF2B-339D-20CE-B9C596A7E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94" y="1033617"/>
            <a:ext cx="6162520" cy="61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8E6D-FEBB-B7E6-79FF-66098872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What is autism?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9BE2-7A11-77D8-81B0-DE721B15F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10395857" cy="45054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GB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this link: Amazing Things Happen!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68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AF481-F8EA-7617-1984-E787B27F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Celebrating each others' differences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32D4B-7C6A-EC87-93E1-C6FCFD300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93838"/>
            <a:ext cx="10515600" cy="413620"/>
          </a:xfrm>
        </p:spPr>
        <p:txBody>
          <a:bodyPr>
            <a:normAutofit/>
          </a:bodyPr>
          <a:lstStyle/>
          <a:p>
            <a:r>
              <a:rPr lang="en-GB" sz="2200"/>
              <a:t>Just like one rainbow, we are one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FDD6E-5DEB-9AB1-3FB6-72089B727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07" y="1907458"/>
            <a:ext cx="7135585" cy="47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9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C300-6D31-B31F-4BA2-72FD0EC7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Acceptance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D4640-E32E-EDBD-C893-A8A179AD0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Being seen by my peers and teachers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DC556-B4FE-168F-1B30-7B4526519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F3778-0E2A-5389-0AA3-26B27312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7" y="2449286"/>
            <a:ext cx="6613072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8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B58F-4603-2F16-9BAE-936E5A4F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5239"/>
            <a:ext cx="10515600" cy="511278"/>
          </a:xfrm>
        </p:spPr>
        <p:txBody>
          <a:bodyPr anchor="t">
            <a:normAutofit/>
          </a:bodyPr>
          <a:lstStyle/>
          <a:p>
            <a:r>
              <a:rPr lang="en-GB" sz="3000"/>
              <a:t>Acceptance is 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8726B-5225-0541-8447-C5D226DC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0"/>
          <a:stretch>
            <a:fillRect/>
          </a:stretch>
        </p:blipFill>
        <p:spPr>
          <a:xfrm>
            <a:off x="838200" y="1671484"/>
            <a:ext cx="5125065" cy="450547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FFADD-F72E-FB60-4DD8-71A9D6E1FDA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4155" y="1671483"/>
            <a:ext cx="5125065" cy="4505479"/>
          </a:xfrm>
        </p:spPr>
        <p:txBody>
          <a:bodyPr>
            <a:normAutofit/>
          </a:bodyPr>
          <a:lstStyle/>
          <a:p>
            <a:r>
              <a:rPr lang="en-GB" dirty="0"/>
              <a:t>Not feeling scared to be myself </a:t>
            </a:r>
          </a:p>
        </p:txBody>
      </p:sp>
    </p:spTree>
    <p:extLst>
      <p:ext uri="{BB962C8B-B14F-4D97-AF65-F5344CB8AC3E}">
        <p14:creationId xmlns:p14="http://schemas.microsoft.com/office/powerpoint/2010/main" val="2295150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646363"/>
      </a:dk1>
      <a:lt1>
        <a:sysClr val="window" lastClr="FFFFFF"/>
      </a:lt1>
      <a:dk2>
        <a:srgbClr val="0084B7"/>
      </a:dk2>
      <a:lt2>
        <a:srgbClr val="EE7203"/>
      </a:lt2>
      <a:accent1>
        <a:srgbClr val="F9B000"/>
      </a:accent1>
      <a:accent2>
        <a:srgbClr val="522398"/>
      </a:accent2>
      <a:accent3>
        <a:srgbClr val="008576"/>
      </a:accent3>
      <a:accent4>
        <a:srgbClr val="91004B"/>
      </a:accent4>
      <a:accent5>
        <a:srgbClr val="55517B"/>
      </a:accent5>
      <a:accent6>
        <a:srgbClr val="00338D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D2D6DA5-8584-4791-AC9B-EED50E52545F}" vid="{790C21EE-8D81-437E-881A-440A94BB16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48F443CDD13C429EEF450F590987C9" ma:contentTypeVersion="" ma:contentTypeDescription="Create a new document." ma:contentTypeScope="" ma:versionID="8e34556e1027d9f8f8b76dcebd05500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7c4f72700f2258c90b6d5fa1043e14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DD0542-E07C-4273-8F05-AE3827F1F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8D3F5D-79C1-4764-80F4-AF669FF13D6F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290466-44B4-430C-9942-41A3AD6C3E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BeyondAutism_Outreach_and_Training_template_16-9 (3)</Template>
  <TotalTime>102</TotalTime>
  <Words>207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World Autism Acceptance Month</vt:lpstr>
      <vt:lpstr>In our assembly we will…</vt:lpstr>
      <vt:lpstr>Autism Acceptance Month is …</vt:lpstr>
      <vt:lpstr>When do we celebrate?</vt:lpstr>
      <vt:lpstr>Why helping each other is important</vt:lpstr>
      <vt:lpstr>What is autism?</vt:lpstr>
      <vt:lpstr>Celebrating each others' differences</vt:lpstr>
      <vt:lpstr>Acceptance is…</vt:lpstr>
      <vt:lpstr>Acceptance is … </vt:lpstr>
      <vt:lpstr>Acceptance is … </vt:lpstr>
      <vt:lpstr>Acceptance is…</vt:lpstr>
      <vt:lpstr>Acceptance is…</vt:lpstr>
      <vt:lpstr>How can we celebrate each other?</vt:lpstr>
      <vt:lpstr>How can we support each other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Gouveia Caria</dc:creator>
  <cp:lastModifiedBy>Harry Eaton</cp:lastModifiedBy>
  <cp:revision>3</cp:revision>
  <dcterms:created xsi:type="dcterms:W3CDTF">2026-04-09T08:45:46Z</dcterms:created>
  <dcterms:modified xsi:type="dcterms:W3CDTF">2026-04-10T13:11:24Z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0x0101000748F443CDD13C429EEF450F590987C9</vt:lpwstr>
  </property>
  <property fmtid="{D5CDD505-2E9C-101B-9397-08002B2CF9AE}" pid="3" name="Order">
    <vt:r8>6382800</vt:r8>
  </property>
  <property fmtid="{D5CDD505-2E9C-101B-9397-08002B2CF9AE}" pid="4" name="xd_Signature">
    <vt:bool>false</vt:bool>
  </property>
  <property fmtid="{D5CDD505-2E9C-101B-9397-08002B2CF9AE}" pid="5" name="SharedWithUsers">
    <vt:lpwstr>291;#Marta Martin Perteguer;#68800;#Cynthia Gouveia Caria</vt:lpwstr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