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56" r:id="rId4"/>
    <p:sldId id="357" r:id="rId5"/>
    <p:sldId id="344" r:id="rId6"/>
    <p:sldId id="345" r:id="rId7"/>
    <p:sldId id="346" r:id="rId8"/>
    <p:sldId id="347" r:id="rId9"/>
    <p:sldId id="349" r:id="rId10"/>
    <p:sldId id="348" r:id="rId11"/>
    <p:sldId id="350" r:id="rId12"/>
    <p:sldId id="351" r:id="rId13"/>
    <p:sldId id="352" r:id="rId14"/>
    <p:sldId id="353" r:id="rId15"/>
    <p:sldId id="354" r:id="rId16"/>
    <p:sldId id="355"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 id="341" r:id="rId101"/>
    <p:sldId id="342" r:id="rId102"/>
    <p:sldId id="343" r:id="rId103"/>
  </p:sldIdLst>
  <p:sldSz cx="18288000" cy="10287000"/>
  <p:notesSz cx="6858000" cy="9144000"/>
  <p:embeddedFontLst>
    <p:embeddedFont>
      <p:font typeface="Arial" panose="020B0604020202020204" pitchFamily="34" charset="0"/>
      <p:regular r:id="rId104"/>
    </p:embeddedFont>
    <p:embeddedFont>
      <p:font typeface="Arimo" panose="020B0604020202020204" charset="0"/>
      <p:regular r:id="rId105"/>
    </p:embeddedFont>
    <p:embeddedFont>
      <p:font typeface="Calibri" panose="020F0502020204030204" pitchFamily="34" charset="0"/>
      <p:regular r:id="rId106"/>
      <p:bold r:id="rId107"/>
      <p:italic r:id="rId108"/>
      <p:boldItalic r:id="rId10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1374" y="72"/>
      </p:cViewPr>
      <p:guideLst>
        <p:guide orient="horz" pos="2088"/>
        <p:guide pos="31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630588"/>
            <a:chOff x="0" y="0"/>
            <a:chExt cx="6186311" cy="889853"/>
          </a:xfrm>
        </p:grpSpPr>
        <p:sp>
          <p:nvSpPr>
            <p:cNvPr id="3" name="Freeform 3"/>
            <p:cNvSpPr/>
            <p:nvPr/>
          </p:nvSpPr>
          <p:spPr>
            <a:xfrm>
              <a:off x="0" y="0"/>
              <a:ext cx="6186311" cy="889853"/>
            </a:xfrm>
            <a:custGeom>
              <a:avLst/>
              <a:gdLst/>
              <a:ahLst/>
              <a:cxnLst/>
              <a:rect l="l" t="t" r="r" b="b"/>
              <a:pathLst>
                <a:path w="6186311" h="889853">
                  <a:moveTo>
                    <a:pt x="0" y="0"/>
                  </a:moveTo>
                  <a:lnTo>
                    <a:pt x="6186311" y="0"/>
                  </a:lnTo>
                  <a:lnTo>
                    <a:pt x="6186311" y="889853"/>
                  </a:lnTo>
                  <a:lnTo>
                    <a:pt x="0" y="889853"/>
                  </a:lnTo>
                  <a:close/>
                </a:path>
              </a:pathLst>
            </a:custGeom>
            <a:solidFill>
              <a:srgbClr val="F9B000"/>
            </a:solidFill>
          </p:spPr>
        </p:sp>
      </p:grpSp>
      <p:grpSp>
        <p:nvGrpSpPr>
          <p:cNvPr id="4" name="Group 4"/>
          <p:cNvGrpSpPr/>
          <p:nvPr/>
        </p:nvGrpSpPr>
        <p:grpSpPr>
          <a:xfrm>
            <a:off x="1028700" y="1028700"/>
            <a:ext cx="16230600" cy="8680492"/>
            <a:chOff x="0" y="0"/>
            <a:chExt cx="12452786" cy="6660032"/>
          </a:xfrm>
        </p:grpSpPr>
        <p:sp>
          <p:nvSpPr>
            <p:cNvPr id="5" name="Freeform 5"/>
            <p:cNvSpPr/>
            <p:nvPr/>
          </p:nvSpPr>
          <p:spPr>
            <a:xfrm>
              <a:off x="0" y="0"/>
              <a:ext cx="12452786" cy="6660031"/>
            </a:xfrm>
            <a:custGeom>
              <a:avLst/>
              <a:gdLst/>
              <a:ahLst/>
              <a:cxnLst/>
              <a:rect l="l" t="t" r="r" b="b"/>
              <a:pathLst>
                <a:path w="12452786" h="6660031">
                  <a:moveTo>
                    <a:pt x="12147986" y="0"/>
                  </a:moveTo>
                  <a:lnTo>
                    <a:pt x="304800" y="0"/>
                  </a:lnTo>
                  <a:cubicBezTo>
                    <a:pt x="135890" y="0"/>
                    <a:pt x="0" y="135890"/>
                    <a:pt x="0" y="304800"/>
                  </a:cubicBezTo>
                  <a:lnTo>
                    <a:pt x="0" y="6355231"/>
                  </a:lnTo>
                  <a:cubicBezTo>
                    <a:pt x="0" y="6524141"/>
                    <a:pt x="135890" y="6660031"/>
                    <a:pt x="304800" y="6660031"/>
                  </a:cubicBezTo>
                  <a:lnTo>
                    <a:pt x="12147986" y="6660031"/>
                  </a:lnTo>
                  <a:cubicBezTo>
                    <a:pt x="12316896" y="6660031"/>
                    <a:pt x="12452786" y="6524141"/>
                    <a:pt x="12452786" y="6355231"/>
                  </a:cubicBezTo>
                  <a:lnTo>
                    <a:pt x="12452786" y="304800"/>
                  </a:lnTo>
                  <a:cubicBezTo>
                    <a:pt x="12452786" y="135890"/>
                    <a:pt x="12316896" y="0"/>
                    <a:pt x="12147986" y="0"/>
                  </a:cubicBezTo>
                  <a:close/>
                </a:path>
              </a:pathLst>
            </a:custGeom>
            <a:solidFill>
              <a:srgbClr val="522398"/>
            </a:solidFill>
          </p:spPr>
        </p:sp>
      </p:grpSp>
      <p:sp>
        <p:nvSpPr>
          <p:cNvPr id="6" name="TextBox 6"/>
          <p:cNvSpPr txBox="1"/>
          <p:nvPr/>
        </p:nvSpPr>
        <p:spPr>
          <a:xfrm>
            <a:off x="3119635" y="1836620"/>
            <a:ext cx="12048730" cy="3580147"/>
          </a:xfrm>
          <a:prstGeom prst="rect">
            <a:avLst/>
          </a:prstGeom>
        </p:spPr>
        <p:txBody>
          <a:bodyPr lIns="0" tIns="0" rIns="0" bIns="0" rtlCol="0" anchor="t">
            <a:spAutoFit/>
          </a:bodyPr>
          <a:lstStyle/>
          <a:p>
            <a:pPr algn="ctr">
              <a:lnSpc>
                <a:spcPts val="14559"/>
              </a:lnSpc>
            </a:pPr>
            <a:r>
              <a:rPr lang="en-US" sz="10400" b="1" spc="-488" dirty="0">
                <a:solidFill>
                  <a:srgbClr val="FFFFFF"/>
                </a:solidFill>
                <a:latin typeface="Arial"/>
              </a:rPr>
              <a:t>BeyondAutism</a:t>
            </a:r>
          </a:p>
          <a:p>
            <a:pPr marL="0" lvl="0" indent="0" algn="ctr">
              <a:lnSpc>
                <a:spcPts val="14560"/>
              </a:lnSpc>
              <a:spcBef>
                <a:spcPct val="0"/>
              </a:spcBef>
            </a:pPr>
            <a:r>
              <a:rPr lang="en-US" sz="10400" b="1" spc="-488" dirty="0">
                <a:solidFill>
                  <a:srgbClr val="FFFFFF"/>
                </a:solidFill>
                <a:latin typeface="Arial"/>
              </a:rPr>
              <a:t>Quiz Night 2020</a:t>
            </a:r>
          </a:p>
        </p:txBody>
      </p:sp>
      <p:pic>
        <p:nvPicPr>
          <p:cNvPr id="7" name="Picture 7"/>
          <p:cNvPicPr>
            <a:picLocks noChangeAspect="1"/>
          </p:cNvPicPr>
          <p:nvPr/>
        </p:nvPicPr>
        <p:blipFill>
          <a:blip r:embed="rId2"/>
          <a:srcRect/>
          <a:stretch>
            <a:fillRect/>
          </a:stretch>
        </p:blipFill>
        <p:spPr>
          <a:xfrm rot="-1320883">
            <a:off x="2081238" y="1555998"/>
            <a:ext cx="2430350" cy="1433122"/>
          </a:xfrm>
          <a:prstGeom prst="rect">
            <a:avLst/>
          </a:prstGeom>
        </p:spPr>
      </p:pic>
      <p:pic>
        <p:nvPicPr>
          <p:cNvPr id="8" name="Picture 8"/>
          <p:cNvPicPr>
            <a:picLocks noChangeAspect="1"/>
          </p:cNvPicPr>
          <p:nvPr/>
        </p:nvPicPr>
        <p:blipFill>
          <a:blip r:embed="rId2"/>
          <a:srcRect/>
          <a:stretch>
            <a:fillRect/>
          </a:stretch>
        </p:blipFill>
        <p:spPr>
          <a:xfrm rot="1317972">
            <a:off x="13953190" y="1556724"/>
            <a:ext cx="2430350" cy="1433122"/>
          </a:xfrm>
          <a:prstGeom prst="rect">
            <a:avLst/>
          </a:prstGeom>
        </p:spPr>
      </p:pic>
      <p:pic>
        <p:nvPicPr>
          <p:cNvPr id="9" name="Picture 9"/>
          <p:cNvPicPr>
            <a:picLocks noChangeAspect="1"/>
          </p:cNvPicPr>
          <p:nvPr/>
        </p:nvPicPr>
        <p:blipFill>
          <a:blip r:embed="rId3"/>
          <a:srcRect t="22259" b="14913"/>
          <a:stretch>
            <a:fillRect/>
          </a:stretch>
        </p:blipFill>
        <p:spPr>
          <a:xfrm>
            <a:off x="5509529" y="5699578"/>
            <a:ext cx="7268942" cy="3425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19">
            <a:extLst>
              <a:ext uri="{FF2B5EF4-FFF2-40B4-BE49-F238E27FC236}">
                <a16:creationId xmlns:a16="http://schemas.microsoft.com/office/drawing/2014/main" id="{2A2C427E-1878-4E69-BBEA-CF3CB547987C}"/>
              </a:ext>
            </a:extLst>
          </p:cNvPr>
          <p:cNvSpPr txBox="1"/>
          <p:nvPr/>
        </p:nvSpPr>
        <p:spPr>
          <a:xfrm>
            <a:off x="3022124" y="1638300"/>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BONUS ROUND</a:t>
            </a:r>
          </a:p>
        </p:txBody>
      </p:sp>
      <p:sp>
        <p:nvSpPr>
          <p:cNvPr id="6" name="TextBox 5">
            <a:extLst>
              <a:ext uri="{FF2B5EF4-FFF2-40B4-BE49-F238E27FC236}">
                <a16:creationId xmlns:a16="http://schemas.microsoft.com/office/drawing/2014/main" id="{48900AB5-D16E-4911-A933-8865F30788F9}"/>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5</a:t>
            </a:r>
          </a:p>
        </p:txBody>
      </p:sp>
      <p:sp>
        <p:nvSpPr>
          <p:cNvPr id="7" name="Rectangle 6">
            <a:extLst>
              <a:ext uri="{FF2B5EF4-FFF2-40B4-BE49-F238E27FC236}">
                <a16:creationId xmlns:a16="http://schemas.microsoft.com/office/drawing/2014/main" id="{177F3C81-91C8-489D-925F-42BF9D018C07}"/>
              </a:ext>
            </a:extLst>
          </p:cNvPr>
          <p:cNvSpPr/>
          <p:nvPr/>
        </p:nvSpPr>
        <p:spPr>
          <a:xfrm>
            <a:off x="2494800" y="3789454"/>
            <a:ext cx="13298400" cy="4774127"/>
          </a:xfrm>
          <a:prstGeom prst="rect">
            <a:avLst/>
          </a:prstGeom>
        </p:spPr>
        <p:txBody>
          <a:bodyPr wrap="square">
            <a:spAutoFit/>
          </a:bodyPr>
          <a:lstStyle/>
          <a:p>
            <a:pPr lvl="0" algn="ctr">
              <a:lnSpc>
                <a:spcPct val="107000"/>
              </a:lnSpc>
              <a:spcAft>
                <a:spcPts val="0"/>
              </a:spcAft>
            </a:pPr>
            <a:r>
              <a:rPr lang="en-GB" sz="7240" b="1" dirty="0">
                <a:solidFill>
                  <a:schemeClr val="bg1"/>
                </a:solidFill>
                <a:latin typeface="Arial" panose="020B0604020202020204" pitchFamily="34" charset="0"/>
                <a:ea typeface="Calibri" panose="020F0502020204030204" pitchFamily="34" charset="0"/>
                <a:cs typeface="Arial" panose="020B0604020202020204" pitchFamily="34" charset="0"/>
              </a:rPr>
              <a:t>How much is spent on autism each year in the UK?</a:t>
            </a:r>
          </a:p>
          <a:p>
            <a:pPr marL="1371600" lvl="0" indent="-1371600" algn="ctr">
              <a:lnSpc>
                <a:spcPct val="107000"/>
              </a:lnSpc>
              <a:spcAft>
                <a:spcPts val="0"/>
              </a:spcAft>
              <a:buAutoNum type="alphaLcParenR"/>
            </a:pPr>
            <a:r>
              <a:rPr lang="en-GB" sz="7240" b="1" dirty="0">
                <a:solidFill>
                  <a:schemeClr val="bg1"/>
                </a:solidFill>
                <a:latin typeface="Arial" panose="020B0604020202020204" pitchFamily="34" charset="0"/>
                <a:ea typeface="Calibri" panose="020F0502020204030204" pitchFamily="34" charset="0"/>
                <a:cs typeface="Arial" panose="020B0604020202020204" pitchFamily="34" charset="0"/>
              </a:rPr>
              <a:t>3 billion   b) 13 billion</a:t>
            </a:r>
          </a:p>
          <a:p>
            <a:pPr lvl="0" algn="ctr">
              <a:lnSpc>
                <a:spcPct val="107000"/>
              </a:lnSpc>
              <a:spcAft>
                <a:spcPts val="0"/>
              </a:spcAft>
            </a:pPr>
            <a:r>
              <a:rPr lang="en-GB" sz="7240" b="1" dirty="0">
                <a:solidFill>
                  <a:schemeClr val="bg1"/>
                </a:solidFill>
                <a:latin typeface="Arial" panose="020B0604020202020204" pitchFamily="34" charset="0"/>
                <a:ea typeface="Calibri" panose="020F0502020204030204" pitchFamily="34" charset="0"/>
                <a:cs typeface="Arial" panose="020B0604020202020204" pitchFamily="34" charset="0"/>
              </a:rPr>
              <a:t>c) 23 billion  d) 33 billion</a:t>
            </a:r>
          </a:p>
        </p:txBody>
      </p:sp>
    </p:spTree>
    <p:extLst>
      <p:ext uri="{BB962C8B-B14F-4D97-AF65-F5344CB8AC3E}">
        <p14:creationId xmlns:p14="http://schemas.microsoft.com/office/powerpoint/2010/main" val="7383621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pic>
        <p:nvPicPr>
          <p:cNvPr id="4" name="Picture 4"/>
          <p:cNvPicPr>
            <a:picLocks noChangeAspect="1"/>
          </p:cNvPicPr>
          <p:nvPr/>
        </p:nvPicPr>
        <p:blipFill>
          <a:blip r:embed="rId2">
            <a:alphaModFix amt="58000"/>
          </a:blip>
          <a:srcRect/>
          <a:stretch>
            <a:fillRect/>
          </a:stretch>
        </p:blipFill>
        <p:spPr>
          <a:xfrm rot="-673560">
            <a:off x="1584188" y="7872262"/>
            <a:ext cx="1094534" cy="1094534"/>
          </a:xfrm>
          <a:prstGeom prst="rect">
            <a:avLst/>
          </a:prstGeom>
        </p:spPr>
      </p:pic>
      <p:pic>
        <p:nvPicPr>
          <p:cNvPr id="5" name="Picture 5"/>
          <p:cNvPicPr>
            <a:picLocks noChangeAspect="1"/>
          </p:cNvPicPr>
          <p:nvPr/>
        </p:nvPicPr>
        <p:blipFill>
          <a:blip r:embed="rId3">
            <a:alphaModFix amt="58000"/>
          </a:blip>
          <a:srcRect/>
          <a:stretch>
            <a:fillRect/>
          </a:stretch>
        </p:blipFill>
        <p:spPr>
          <a:xfrm rot="496522">
            <a:off x="15863319" y="7938955"/>
            <a:ext cx="1053575" cy="1053575"/>
          </a:xfrm>
          <a:prstGeom prst="rect">
            <a:avLst/>
          </a:prstGeom>
        </p:spPr>
      </p:pic>
      <p:sp>
        <p:nvSpPr>
          <p:cNvPr id="6" name="TextBox 6"/>
          <p:cNvSpPr txBox="1"/>
          <p:nvPr/>
        </p:nvSpPr>
        <p:spPr>
          <a:xfrm>
            <a:off x="3022124" y="1212853"/>
            <a:ext cx="12243752" cy="690061"/>
          </a:xfrm>
          <a:prstGeom prst="rect">
            <a:avLst/>
          </a:prstGeom>
        </p:spPr>
        <p:txBody>
          <a:bodyPr lIns="0" tIns="0" rIns="0" bIns="0" rtlCol="0" anchor="t">
            <a:spAutoFit/>
          </a:bodyPr>
          <a:lstStyle/>
          <a:p>
            <a:pPr algn="ctr">
              <a:lnSpc>
                <a:spcPts val="5880"/>
              </a:lnSpc>
            </a:pPr>
            <a:r>
              <a:rPr lang="en-US" sz="4200" b="1" u="none" spc="323" dirty="0">
                <a:solidFill>
                  <a:srgbClr val="FFFFFF"/>
                </a:solidFill>
                <a:latin typeface="Arial"/>
              </a:rPr>
              <a:t>ROUND 5: PICTURE ROUND</a:t>
            </a:r>
          </a:p>
        </p:txBody>
      </p:sp>
      <p:sp>
        <p:nvSpPr>
          <p:cNvPr id="7" name="TextBox 7"/>
          <p:cNvSpPr txBox="1"/>
          <p:nvPr/>
        </p:nvSpPr>
        <p:spPr>
          <a:xfrm>
            <a:off x="4757002" y="2402237"/>
            <a:ext cx="5260044" cy="6356740"/>
          </a:xfrm>
          <a:prstGeom prst="rect">
            <a:avLst/>
          </a:prstGeom>
        </p:spPr>
        <p:txBody>
          <a:bodyPr wrap="square" lIns="0" tIns="0" rIns="0" bIns="0" rtlCol="0" anchor="t">
            <a:spAutoFit/>
          </a:bodyPr>
          <a:lstStyle/>
          <a:p>
            <a:pPr marL="1040130" lvl="1" indent="-742950">
              <a:lnSpc>
                <a:spcPts val="5039"/>
              </a:lnSpc>
              <a:buFont typeface="+mj-lt"/>
              <a:buAutoNum type="arabicPeriod"/>
            </a:pPr>
            <a:r>
              <a:rPr lang="en-US" sz="3599" b="1" dirty="0">
                <a:solidFill>
                  <a:srgbClr val="FFFFFF"/>
                </a:solidFill>
                <a:latin typeface="Arial"/>
              </a:rPr>
              <a:t>Pencil</a:t>
            </a:r>
          </a:p>
          <a:p>
            <a:pPr marL="1040130" lvl="1" indent="-742950">
              <a:lnSpc>
                <a:spcPts val="5039"/>
              </a:lnSpc>
              <a:buFont typeface="+mj-lt"/>
              <a:buAutoNum type="arabicPeriod"/>
            </a:pPr>
            <a:r>
              <a:rPr lang="en-US" sz="3599" b="1" dirty="0">
                <a:solidFill>
                  <a:srgbClr val="FFFFFF"/>
                </a:solidFill>
                <a:latin typeface="Arial"/>
              </a:rPr>
              <a:t>Oreo</a:t>
            </a:r>
          </a:p>
          <a:p>
            <a:pPr marL="1040130" lvl="1" indent="-742950">
              <a:lnSpc>
                <a:spcPts val="5039"/>
              </a:lnSpc>
              <a:buFont typeface="+mj-lt"/>
              <a:buAutoNum type="arabicPeriod"/>
            </a:pPr>
            <a:r>
              <a:rPr lang="en-US" sz="3599" b="1" dirty="0">
                <a:solidFill>
                  <a:srgbClr val="FFFFFF"/>
                </a:solidFill>
                <a:latin typeface="Arial"/>
              </a:rPr>
              <a:t>Apple core</a:t>
            </a:r>
          </a:p>
          <a:p>
            <a:pPr marL="1040130" lvl="1" indent="-742950">
              <a:lnSpc>
                <a:spcPts val="5039"/>
              </a:lnSpc>
              <a:buFont typeface="+mj-lt"/>
              <a:buAutoNum type="arabicPeriod"/>
            </a:pPr>
            <a:r>
              <a:rPr lang="en-US" sz="3599" b="1" dirty="0">
                <a:solidFill>
                  <a:srgbClr val="FFFFFF"/>
                </a:solidFill>
                <a:latin typeface="Arial"/>
              </a:rPr>
              <a:t>Tom Holland</a:t>
            </a:r>
          </a:p>
          <a:p>
            <a:pPr marL="1040130" lvl="1" indent="-742950">
              <a:lnSpc>
                <a:spcPts val="5039"/>
              </a:lnSpc>
              <a:buFont typeface="+mj-lt"/>
              <a:buAutoNum type="arabicPeriod"/>
            </a:pPr>
            <a:r>
              <a:rPr lang="en-US" sz="3599" b="1" dirty="0">
                <a:solidFill>
                  <a:srgbClr val="FFFFFF"/>
                </a:solidFill>
                <a:latin typeface="Arial"/>
              </a:rPr>
              <a:t>Taylor Swift</a:t>
            </a:r>
          </a:p>
          <a:p>
            <a:pPr marL="1040130" lvl="1" indent="-742950">
              <a:lnSpc>
                <a:spcPts val="5039"/>
              </a:lnSpc>
              <a:buFont typeface="+mj-lt"/>
              <a:buAutoNum type="arabicPeriod"/>
            </a:pPr>
            <a:r>
              <a:rPr lang="en-US" sz="3599" b="1" dirty="0">
                <a:solidFill>
                  <a:srgbClr val="FFFFFF"/>
                </a:solidFill>
                <a:latin typeface="Arial"/>
              </a:rPr>
              <a:t>Janet Street Porter</a:t>
            </a:r>
          </a:p>
          <a:p>
            <a:pPr marL="1040130" lvl="1" indent="-742950">
              <a:lnSpc>
                <a:spcPts val="5039"/>
              </a:lnSpc>
              <a:buFont typeface="+mj-lt"/>
              <a:buAutoNum type="arabicPeriod"/>
            </a:pPr>
            <a:r>
              <a:rPr lang="en-US" sz="3599" b="1" dirty="0">
                <a:solidFill>
                  <a:srgbClr val="FFFFFF"/>
                </a:solidFill>
                <a:latin typeface="Arial"/>
              </a:rPr>
              <a:t>Tom Cruise</a:t>
            </a:r>
          </a:p>
          <a:p>
            <a:pPr marL="1040130" lvl="1" indent="-742950">
              <a:lnSpc>
                <a:spcPts val="5039"/>
              </a:lnSpc>
              <a:buFont typeface="+mj-lt"/>
              <a:buAutoNum type="arabicPeriod"/>
            </a:pPr>
            <a:r>
              <a:rPr lang="en-US" sz="3599" b="1" dirty="0">
                <a:solidFill>
                  <a:srgbClr val="FFFFFF"/>
                </a:solidFill>
                <a:latin typeface="Arial"/>
              </a:rPr>
              <a:t>Kanye West</a:t>
            </a:r>
          </a:p>
          <a:p>
            <a:pPr marL="1040130" lvl="1" indent="-742950">
              <a:lnSpc>
                <a:spcPts val="5039"/>
              </a:lnSpc>
              <a:buFont typeface="+mj-lt"/>
              <a:buAutoNum type="arabicPeriod"/>
            </a:pPr>
            <a:r>
              <a:rPr lang="en-US" sz="3599" b="1" dirty="0">
                <a:solidFill>
                  <a:srgbClr val="FFFFFF"/>
                </a:solidFill>
                <a:latin typeface="Arial"/>
              </a:rPr>
              <a:t>Joe Sugg</a:t>
            </a:r>
          </a:p>
          <a:p>
            <a:pPr marL="1040130" lvl="1" indent="-742950">
              <a:lnSpc>
                <a:spcPts val="5040"/>
              </a:lnSpc>
              <a:buFont typeface="+mj-lt"/>
              <a:buAutoNum type="arabicPeriod"/>
            </a:pPr>
            <a:r>
              <a:rPr lang="en-US" sz="3599" b="1" dirty="0">
                <a:solidFill>
                  <a:srgbClr val="FFFFFF"/>
                </a:solidFill>
                <a:latin typeface="Arial"/>
              </a:rPr>
              <a:t> Ariana Grande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pic>
        <p:nvPicPr>
          <p:cNvPr id="4" name="Picture 4"/>
          <p:cNvPicPr>
            <a:picLocks noChangeAspect="1"/>
          </p:cNvPicPr>
          <p:nvPr/>
        </p:nvPicPr>
        <p:blipFill>
          <a:blip r:embed="rId2">
            <a:alphaModFix amt="58000"/>
          </a:blip>
          <a:srcRect/>
          <a:stretch>
            <a:fillRect/>
          </a:stretch>
        </p:blipFill>
        <p:spPr>
          <a:xfrm rot="-673560">
            <a:off x="1584188" y="7872262"/>
            <a:ext cx="1094534" cy="1094534"/>
          </a:xfrm>
          <a:prstGeom prst="rect">
            <a:avLst/>
          </a:prstGeom>
        </p:spPr>
      </p:pic>
      <p:pic>
        <p:nvPicPr>
          <p:cNvPr id="5" name="Picture 5"/>
          <p:cNvPicPr>
            <a:picLocks noChangeAspect="1"/>
          </p:cNvPicPr>
          <p:nvPr/>
        </p:nvPicPr>
        <p:blipFill>
          <a:blip r:embed="rId3">
            <a:alphaModFix amt="58000"/>
          </a:blip>
          <a:srcRect/>
          <a:stretch>
            <a:fillRect/>
          </a:stretch>
        </p:blipFill>
        <p:spPr>
          <a:xfrm rot="496522">
            <a:off x="15863319" y="7938955"/>
            <a:ext cx="1053575" cy="1053575"/>
          </a:xfrm>
          <a:prstGeom prst="rect">
            <a:avLst/>
          </a:prstGeom>
        </p:spPr>
      </p:pic>
      <p:sp>
        <p:nvSpPr>
          <p:cNvPr id="6" name="TextBox 6"/>
          <p:cNvSpPr txBox="1"/>
          <p:nvPr/>
        </p:nvSpPr>
        <p:spPr>
          <a:xfrm>
            <a:off x="3022124" y="1212853"/>
            <a:ext cx="12243752" cy="690061"/>
          </a:xfrm>
          <a:prstGeom prst="rect">
            <a:avLst/>
          </a:prstGeom>
        </p:spPr>
        <p:txBody>
          <a:bodyPr lIns="0" tIns="0" rIns="0" bIns="0" rtlCol="0" anchor="t">
            <a:spAutoFit/>
          </a:bodyPr>
          <a:lstStyle/>
          <a:p>
            <a:pPr algn="ctr">
              <a:lnSpc>
                <a:spcPts val="5880"/>
              </a:lnSpc>
            </a:pPr>
            <a:r>
              <a:rPr lang="en-US" sz="4200" b="1" u="none" spc="323" dirty="0">
                <a:solidFill>
                  <a:srgbClr val="FFFFFF"/>
                </a:solidFill>
                <a:latin typeface="Arial"/>
              </a:rPr>
              <a:t>ROUND 5: PICTURE ROUND</a:t>
            </a:r>
          </a:p>
        </p:txBody>
      </p:sp>
      <p:sp>
        <p:nvSpPr>
          <p:cNvPr id="7" name="TextBox 7"/>
          <p:cNvSpPr txBox="1"/>
          <p:nvPr/>
        </p:nvSpPr>
        <p:spPr>
          <a:xfrm>
            <a:off x="5029200" y="2825360"/>
            <a:ext cx="4787638" cy="6356740"/>
          </a:xfrm>
          <a:prstGeom prst="rect">
            <a:avLst/>
          </a:prstGeom>
        </p:spPr>
        <p:txBody>
          <a:bodyPr lIns="0" tIns="0" rIns="0" bIns="0" rtlCol="0" anchor="t">
            <a:spAutoFit/>
          </a:bodyPr>
          <a:lstStyle/>
          <a:p>
            <a:pPr marL="742950" indent="-742950">
              <a:lnSpc>
                <a:spcPts val="5039"/>
              </a:lnSpc>
              <a:buFont typeface="+mj-lt"/>
              <a:buAutoNum type="arabicPeriod" startAt="11"/>
            </a:pPr>
            <a:r>
              <a:rPr lang="en-US" sz="3599" b="1" dirty="0">
                <a:solidFill>
                  <a:srgbClr val="FFFFFF"/>
                </a:solidFill>
                <a:latin typeface="Arial"/>
              </a:rPr>
              <a:t>Winona Ryder</a:t>
            </a:r>
          </a:p>
          <a:p>
            <a:pPr marL="742950" indent="-742950">
              <a:lnSpc>
                <a:spcPts val="5039"/>
              </a:lnSpc>
              <a:buFont typeface="+mj-lt"/>
              <a:buAutoNum type="arabicPeriod" startAt="11"/>
            </a:pPr>
            <a:r>
              <a:rPr lang="en-US" sz="3599" b="1" dirty="0">
                <a:solidFill>
                  <a:srgbClr val="FFFFFF"/>
                </a:solidFill>
                <a:latin typeface="Arial"/>
              </a:rPr>
              <a:t>Pizza Hut</a:t>
            </a:r>
          </a:p>
          <a:p>
            <a:pPr marL="742950" indent="-742950">
              <a:lnSpc>
                <a:spcPts val="5039"/>
              </a:lnSpc>
              <a:buFont typeface="+mj-lt"/>
              <a:buAutoNum type="arabicPeriod" startAt="11"/>
            </a:pPr>
            <a:r>
              <a:rPr lang="en-US" sz="3599" b="1" dirty="0">
                <a:solidFill>
                  <a:srgbClr val="FFFFFF"/>
                </a:solidFill>
                <a:latin typeface="Arial"/>
              </a:rPr>
              <a:t>Pringles</a:t>
            </a:r>
          </a:p>
          <a:p>
            <a:pPr marL="742950" indent="-742950">
              <a:lnSpc>
                <a:spcPts val="5039"/>
              </a:lnSpc>
              <a:buFont typeface="+mj-lt"/>
              <a:buAutoNum type="arabicPeriod" startAt="11"/>
            </a:pPr>
            <a:r>
              <a:rPr lang="en-US" sz="3599" b="1" dirty="0">
                <a:solidFill>
                  <a:srgbClr val="FFFFFF"/>
                </a:solidFill>
                <a:latin typeface="Arial"/>
              </a:rPr>
              <a:t>Walkers (Lays)</a:t>
            </a:r>
          </a:p>
          <a:p>
            <a:pPr marL="742950" indent="-742950">
              <a:lnSpc>
                <a:spcPts val="5039"/>
              </a:lnSpc>
              <a:buFont typeface="+mj-lt"/>
              <a:buAutoNum type="arabicPeriod" startAt="11"/>
            </a:pPr>
            <a:r>
              <a:rPr lang="en-US" sz="3599" b="1" dirty="0">
                <a:solidFill>
                  <a:srgbClr val="FFFFFF"/>
                </a:solidFill>
                <a:latin typeface="Arial"/>
              </a:rPr>
              <a:t>Nestle</a:t>
            </a:r>
          </a:p>
          <a:p>
            <a:pPr marL="742950" indent="-742950">
              <a:lnSpc>
                <a:spcPts val="5039"/>
              </a:lnSpc>
              <a:buFont typeface="+mj-lt"/>
              <a:buAutoNum type="arabicPeriod" startAt="11"/>
            </a:pPr>
            <a:r>
              <a:rPr lang="en-US" sz="3599" b="1" dirty="0">
                <a:solidFill>
                  <a:srgbClr val="FFFFFF"/>
                </a:solidFill>
                <a:latin typeface="Arial"/>
              </a:rPr>
              <a:t>Forgive and forget</a:t>
            </a:r>
          </a:p>
          <a:p>
            <a:pPr marL="742950" indent="-742950">
              <a:lnSpc>
                <a:spcPts val="5039"/>
              </a:lnSpc>
              <a:buFont typeface="+mj-lt"/>
              <a:buAutoNum type="arabicPeriod" startAt="11"/>
            </a:pPr>
            <a:r>
              <a:rPr lang="en-US" sz="3599" b="1" dirty="0">
                <a:solidFill>
                  <a:srgbClr val="FFFFFF"/>
                </a:solidFill>
                <a:latin typeface="Arial"/>
              </a:rPr>
              <a:t>Wise guys</a:t>
            </a:r>
          </a:p>
          <a:p>
            <a:pPr marL="742950" indent="-742950">
              <a:lnSpc>
                <a:spcPts val="5039"/>
              </a:lnSpc>
              <a:buFont typeface="+mj-lt"/>
              <a:buAutoNum type="arabicPeriod" startAt="11"/>
            </a:pPr>
            <a:r>
              <a:rPr lang="en-US" sz="3599" b="1" dirty="0">
                <a:solidFill>
                  <a:srgbClr val="FFFFFF"/>
                </a:solidFill>
                <a:latin typeface="Arial"/>
              </a:rPr>
              <a:t>Bedspread</a:t>
            </a:r>
          </a:p>
          <a:p>
            <a:pPr marL="742950" indent="-742950">
              <a:lnSpc>
                <a:spcPts val="5039"/>
              </a:lnSpc>
              <a:buFont typeface="+mj-lt"/>
              <a:buAutoNum type="arabicPeriod" startAt="11"/>
            </a:pPr>
            <a:r>
              <a:rPr lang="en-US" sz="3599" b="1" dirty="0">
                <a:solidFill>
                  <a:srgbClr val="FFFFFF"/>
                </a:solidFill>
                <a:latin typeface="Arial"/>
              </a:rPr>
              <a:t>Hold on a minute</a:t>
            </a:r>
          </a:p>
          <a:p>
            <a:pPr>
              <a:lnSpc>
                <a:spcPts val="5040"/>
              </a:lnSpc>
            </a:pPr>
            <a:endParaRPr lang="en-US" sz="3599" dirty="0">
              <a:solidFill>
                <a:srgbClr val="FFFFFF"/>
              </a:solidFill>
              <a:latin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F1BC1D35-9A29-45E0-A616-E8FB475BECD9}"/>
              </a:ext>
            </a:extLst>
          </p:cNvPr>
          <p:cNvGrpSpPr/>
          <p:nvPr/>
        </p:nvGrpSpPr>
        <p:grpSpPr>
          <a:xfrm>
            <a:off x="0" y="0"/>
            <a:ext cx="18288000" cy="2630588"/>
            <a:chOff x="0" y="0"/>
            <a:chExt cx="6186311" cy="889853"/>
          </a:xfrm>
        </p:grpSpPr>
        <p:sp>
          <p:nvSpPr>
            <p:cNvPr id="10" name="Freeform 3">
              <a:extLst>
                <a:ext uri="{FF2B5EF4-FFF2-40B4-BE49-F238E27FC236}">
                  <a16:creationId xmlns:a16="http://schemas.microsoft.com/office/drawing/2014/main" id="{6FC5AA32-5B85-4A8E-984B-959B80FCC0D1}"/>
                </a:ext>
              </a:extLst>
            </p:cNvPr>
            <p:cNvSpPr/>
            <p:nvPr/>
          </p:nvSpPr>
          <p:spPr>
            <a:xfrm>
              <a:off x="0" y="0"/>
              <a:ext cx="6186311" cy="889853"/>
            </a:xfrm>
            <a:custGeom>
              <a:avLst/>
              <a:gdLst/>
              <a:ahLst/>
              <a:cxnLst/>
              <a:rect l="l" t="t" r="r" b="b"/>
              <a:pathLst>
                <a:path w="6186311" h="889853">
                  <a:moveTo>
                    <a:pt x="0" y="0"/>
                  </a:moveTo>
                  <a:lnTo>
                    <a:pt x="6186311" y="0"/>
                  </a:lnTo>
                  <a:lnTo>
                    <a:pt x="6186311" y="889853"/>
                  </a:lnTo>
                  <a:lnTo>
                    <a:pt x="0" y="889853"/>
                  </a:lnTo>
                  <a:close/>
                </a:path>
              </a:pathLst>
            </a:custGeom>
            <a:solidFill>
              <a:srgbClr val="F9B000"/>
            </a:solidFill>
          </p:spPr>
        </p:sp>
      </p:grpSp>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522398"/>
            </a:solidFill>
          </p:spPr>
        </p:sp>
      </p:grpSp>
      <p:grpSp>
        <p:nvGrpSpPr>
          <p:cNvPr id="4" name="Group 4"/>
          <p:cNvGrpSpPr>
            <a:grpSpLocks noChangeAspect="1"/>
          </p:cNvGrpSpPr>
          <p:nvPr/>
        </p:nvGrpSpPr>
        <p:grpSpPr>
          <a:xfrm>
            <a:off x="8771246" y="3268779"/>
            <a:ext cx="745507" cy="710261"/>
            <a:chOff x="0" y="0"/>
            <a:chExt cx="1772920" cy="1689100"/>
          </a:xfrm>
        </p:grpSpPr>
        <p:sp>
          <p:nvSpPr>
            <p:cNvPr id="5" name="Freeform 5"/>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FFFFF"/>
            </a:solidFill>
            <a:ln>
              <a:solidFill>
                <a:srgbClr val="000000"/>
              </a:solidFill>
            </a:ln>
          </p:spPr>
        </p:sp>
      </p:grpSp>
      <p:grpSp>
        <p:nvGrpSpPr>
          <p:cNvPr id="6" name="Group 6"/>
          <p:cNvGrpSpPr/>
          <p:nvPr/>
        </p:nvGrpSpPr>
        <p:grpSpPr>
          <a:xfrm>
            <a:off x="3531465" y="2512290"/>
            <a:ext cx="11225070" cy="5662803"/>
            <a:chOff x="0" y="393883"/>
            <a:chExt cx="14966761" cy="7550405"/>
          </a:xfrm>
        </p:grpSpPr>
        <p:pic>
          <p:nvPicPr>
            <p:cNvPr id="7" name="Picture 7"/>
            <p:cNvPicPr>
              <a:picLocks noChangeAspect="1"/>
            </p:cNvPicPr>
            <p:nvPr/>
          </p:nvPicPr>
          <p:blipFill>
            <a:blip r:embed="rId2"/>
            <a:srcRect/>
            <a:stretch>
              <a:fillRect/>
            </a:stretch>
          </p:blipFill>
          <p:spPr>
            <a:xfrm>
              <a:off x="6489370" y="393883"/>
              <a:ext cx="1988020" cy="2297082"/>
            </a:xfrm>
            <a:prstGeom prst="rect">
              <a:avLst/>
            </a:prstGeom>
          </p:spPr>
        </p:pic>
        <p:sp>
          <p:nvSpPr>
            <p:cNvPr id="8" name="TextBox 8"/>
            <p:cNvSpPr txBox="1"/>
            <p:nvPr/>
          </p:nvSpPr>
          <p:spPr>
            <a:xfrm>
              <a:off x="0" y="3170758"/>
              <a:ext cx="14966761" cy="4773530"/>
            </a:xfrm>
            <a:prstGeom prst="rect">
              <a:avLst/>
            </a:prstGeom>
          </p:spPr>
          <p:txBody>
            <a:bodyPr lIns="0" tIns="0" rIns="0" bIns="0" rtlCol="0" anchor="t">
              <a:spAutoFit/>
            </a:bodyPr>
            <a:lstStyle/>
            <a:p>
              <a:pPr marL="0" lvl="0" indent="0" algn="ctr">
                <a:lnSpc>
                  <a:spcPts val="14560"/>
                </a:lnSpc>
                <a:spcBef>
                  <a:spcPct val="0"/>
                </a:spcBef>
              </a:pPr>
              <a:r>
                <a:rPr lang="en-US" sz="10400" b="1" dirty="0">
                  <a:solidFill>
                    <a:srgbClr val="FFFFFF"/>
                  </a:solidFill>
                  <a:latin typeface="Arial"/>
                </a:rPr>
                <a:t>C</a:t>
              </a:r>
              <a:r>
                <a:rPr lang="en-US" sz="10400" b="1" u="none" dirty="0">
                  <a:solidFill>
                    <a:srgbClr val="FFFFFF"/>
                  </a:solidFill>
                  <a:latin typeface="Arial"/>
                </a:rPr>
                <a:t>ongratulations to your winners!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7" name="Rectangle 6">
            <a:extLst>
              <a:ext uri="{FF2B5EF4-FFF2-40B4-BE49-F238E27FC236}">
                <a16:creationId xmlns:a16="http://schemas.microsoft.com/office/drawing/2014/main" id="{177F3C81-91C8-489D-925F-42BF9D018C07}"/>
              </a:ext>
            </a:extLst>
          </p:cNvPr>
          <p:cNvSpPr/>
          <p:nvPr/>
        </p:nvSpPr>
        <p:spPr>
          <a:xfrm>
            <a:off x="2494800" y="4544618"/>
            <a:ext cx="13298400" cy="1197764"/>
          </a:xfrm>
          <a:prstGeom prst="rect">
            <a:avLst/>
          </a:prstGeom>
        </p:spPr>
        <p:txBody>
          <a:bodyPr wrap="square">
            <a:spAutoFit/>
          </a:bodyPr>
          <a:lstStyle/>
          <a:p>
            <a:pPr lvl="0" algn="ctr">
              <a:lnSpc>
                <a:spcPct val="107000"/>
              </a:lnSpc>
              <a:spcAft>
                <a:spcPts val="0"/>
              </a:spcAft>
            </a:pPr>
            <a:r>
              <a:rPr lang="en-GB" sz="7240" b="1" dirty="0">
                <a:solidFill>
                  <a:schemeClr val="bg1"/>
                </a:solidFill>
                <a:latin typeface="Arial" panose="020B0604020202020204" pitchFamily="34" charset="0"/>
                <a:ea typeface="Calibri" panose="020F0502020204030204" pitchFamily="34" charset="0"/>
                <a:cs typeface="Arial" panose="020B0604020202020204" pitchFamily="34" charset="0"/>
              </a:rPr>
              <a:t>Bonus round answers…</a:t>
            </a:r>
          </a:p>
        </p:txBody>
      </p:sp>
    </p:spTree>
    <p:extLst>
      <p:ext uri="{BB962C8B-B14F-4D97-AF65-F5344CB8AC3E}">
        <p14:creationId xmlns:p14="http://schemas.microsoft.com/office/powerpoint/2010/main" val="365029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7" name="Rectangle 6">
            <a:extLst>
              <a:ext uri="{FF2B5EF4-FFF2-40B4-BE49-F238E27FC236}">
                <a16:creationId xmlns:a16="http://schemas.microsoft.com/office/drawing/2014/main" id="{177F3C81-91C8-489D-925F-42BF9D018C07}"/>
              </a:ext>
            </a:extLst>
          </p:cNvPr>
          <p:cNvSpPr/>
          <p:nvPr/>
        </p:nvSpPr>
        <p:spPr>
          <a:xfrm>
            <a:off x="1905000" y="4000500"/>
            <a:ext cx="14325600" cy="2985048"/>
          </a:xfrm>
          <a:prstGeom prst="rect">
            <a:avLst/>
          </a:prstGeom>
        </p:spPr>
        <p:txBody>
          <a:bodyPr wrap="square">
            <a:spAutoFit/>
          </a:bodyPr>
          <a:lstStyle/>
          <a:p>
            <a:pPr lvl="0" algn="ctr">
              <a:lnSpc>
                <a:spcPct val="107000"/>
              </a:lnSpc>
              <a:spcAft>
                <a:spcPts val="0"/>
              </a:spcAft>
            </a:pPr>
            <a:r>
              <a:rPr lang="en-GB" sz="6600" b="1" dirty="0">
                <a:solidFill>
                  <a:schemeClr val="bg1"/>
                </a:solidFill>
                <a:latin typeface="Arial" panose="020B0604020202020204" pitchFamily="34" charset="0"/>
                <a:ea typeface="Calibri" panose="020F0502020204030204" pitchFamily="34" charset="0"/>
                <a:cs typeface="Arial" panose="020B0604020202020204" pitchFamily="34" charset="0"/>
              </a:rPr>
              <a:t>700,000 </a:t>
            </a:r>
          </a:p>
          <a:p>
            <a:pPr lvl="0" algn="ctr">
              <a:lnSpc>
                <a:spcPct val="107000"/>
              </a:lnSpc>
              <a:spcAft>
                <a:spcPts val="0"/>
              </a:spcAft>
            </a:pPr>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t>That’s approximately 1 in 100. If you include their families, autism is a part of daily life for 2.8 million people </a:t>
            </a:r>
            <a:b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(NHS Information Centre for Health and Social Care, 2012). </a:t>
            </a:r>
            <a:endPar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8DAF02AA-BCE4-43D0-9FA4-948B3C84CEDE}"/>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a:t>
            </a:r>
          </a:p>
        </p:txBody>
      </p:sp>
    </p:spTree>
    <p:extLst>
      <p:ext uri="{BB962C8B-B14F-4D97-AF65-F5344CB8AC3E}">
        <p14:creationId xmlns:p14="http://schemas.microsoft.com/office/powerpoint/2010/main" val="266536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7" name="Rectangle 6">
            <a:extLst>
              <a:ext uri="{FF2B5EF4-FFF2-40B4-BE49-F238E27FC236}">
                <a16:creationId xmlns:a16="http://schemas.microsoft.com/office/drawing/2014/main" id="{177F3C81-91C8-489D-925F-42BF9D018C07}"/>
              </a:ext>
            </a:extLst>
          </p:cNvPr>
          <p:cNvSpPr/>
          <p:nvPr/>
        </p:nvSpPr>
        <p:spPr>
          <a:xfrm>
            <a:off x="2494800" y="3314700"/>
            <a:ext cx="13298400" cy="5486502"/>
          </a:xfrm>
          <a:prstGeom prst="rect">
            <a:avLst/>
          </a:prstGeom>
        </p:spPr>
        <p:txBody>
          <a:bodyPr wrap="square">
            <a:spAutoFit/>
          </a:bodyPr>
          <a:lstStyle/>
          <a:p>
            <a:pPr lvl="0" algn="ctr">
              <a:lnSpc>
                <a:spcPct val="107000"/>
              </a:lnSpc>
              <a:spcAft>
                <a:spcPts val="0"/>
              </a:spcAft>
            </a:pPr>
            <a:r>
              <a:rPr lang="en-GB" sz="6600" b="1" dirty="0">
                <a:solidFill>
                  <a:schemeClr val="bg1"/>
                </a:solidFill>
                <a:latin typeface="Arial" panose="020B0604020202020204" pitchFamily="34" charset="0"/>
                <a:ea typeface="Calibri" panose="020F0502020204030204" pitchFamily="34" charset="0"/>
                <a:cs typeface="Arial" panose="020B0604020202020204" pitchFamily="34" charset="0"/>
              </a:rPr>
              <a:t>True</a:t>
            </a:r>
            <a:br>
              <a:rPr lang="en-GB" sz="33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3300" b="1" dirty="0">
                <a:solidFill>
                  <a:schemeClr val="bg1"/>
                </a:solidFill>
                <a:latin typeface="Arial" panose="020B0604020202020204" pitchFamily="34" charset="0"/>
                <a:ea typeface="Calibri" panose="020F0502020204030204" pitchFamily="34" charset="0"/>
                <a:cs typeface="Arial" panose="020B0604020202020204" pitchFamily="34" charset="0"/>
              </a:rPr>
              <a:t>Some people use spoken word while others may choose to use alternative methods of communication. Some of the methods we use at BeyondAutism include: Makaton, a language that uses symbols, signs and speech to enable people to communicate; PECS, a Picture Exchange Communication System; and VOCA – Voice Output Communication Aids that work through devices. It is important to remember that behaviour itself is a form of communication that you can understand a lot from. </a:t>
            </a:r>
          </a:p>
        </p:txBody>
      </p:sp>
      <p:sp>
        <p:nvSpPr>
          <p:cNvPr id="5" name="TextBox 4">
            <a:extLst>
              <a:ext uri="{FF2B5EF4-FFF2-40B4-BE49-F238E27FC236}">
                <a16:creationId xmlns:a16="http://schemas.microsoft.com/office/drawing/2014/main" id="{8DAF02AA-BCE4-43D0-9FA4-948B3C84CEDE}"/>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2</a:t>
            </a:r>
          </a:p>
        </p:txBody>
      </p:sp>
    </p:spTree>
    <p:extLst>
      <p:ext uri="{BB962C8B-B14F-4D97-AF65-F5344CB8AC3E}">
        <p14:creationId xmlns:p14="http://schemas.microsoft.com/office/powerpoint/2010/main" val="136034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7" name="Rectangle 6">
            <a:extLst>
              <a:ext uri="{FF2B5EF4-FFF2-40B4-BE49-F238E27FC236}">
                <a16:creationId xmlns:a16="http://schemas.microsoft.com/office/drawing/2014/main" id="{177F3C81-91C8-489D-925F-42BF9D018C07}"/>
              </a:ext>
            </a:extLst>
          </p:cNvPr>
          <p:cNvSpPr/>
          <p:nvPr/>
        </p:nvSpPr>
        <p:spPr>
          <a:xfrm>
            <a:off x="1905000" y="3390900"/>
            <a:ext cx="14478000" cy="4829399"/>
          </a:xfrm>
          <a:prstGeom prst="rect">
            <a:avLst/>
          </a:prstGeom>
        </p:spPr>
        <p:txBody>
          <a:bodyPr wrap="square">
            <a:spAutoFit/>
          </a:bodyPr>
          <a:lstStyle/>
          <a:p>
            <a:pPr lvl="0" algn="ctr">
              <a:lnSpc>
                <a:spcPct val="107000"/>
              </a:lnSpc>
              <a:spcAft>
                <a:spcPts val="0"/>
              </a:spcAft>
            </a:pPr>
            <a:r>
              <a:rPr lang="en-GB" sz="6600" b="1" dirty="0">
                <a:solidFill>
                  <a:schemeClr val="bg1"/>
                </a:solidFill>
                <a:latin typeface="Arial" panose="020B0604020202020204" pitchFamily="34" charset="0"/>
                <a:ea typeface="Calibri" panose="020F0502020204030204" pitchFamily="34" charset="0"/>
                <a:cs typeface="Arial" panose="020B0604020202020204" pitchFamily="34" charset="0"/>
              </a:rPr>
              <a:t>16% </a:t>
            </a:r>
            <a:b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BeyondAutism have launched a new employment initiative, funded by a grant from City Bridge Trust. We want all our learners, and those we reach through our services, to have aspirations for employment. This includes supported work, sheltered employment, work placements, volunteering and other purposeful activity. Over the next 5 years we’ll be working with employers and learners, developing strategies, partnerships, a toolkit and an employment pathway through our services and beyond into adulthood. </a:t>
            </a:r>
          </a:p>
        </p:txBody>
      </p:sp>
      <p:sp>
        <p:nvSpPr>
          <p:cNvPr id="5" name="TextBox 4">
            <a:extLst>
              <a:ext uri="{FF2B5EF4-FFF2-40B4-BE49-F238E27FC236}">
                <a16:creationId xmlns:a16="http://schemas.microsoft.com/office/drawing/2014/main" id="{8DAF02AA-BCE4-43D0-9FA4-948B3C84CEDE}"/>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3</a:t>
            </a:r>
          </a:p>
        </p:txBody>
      </p:sp>
    </p:spTree>
    <p:extLst>
      <p:ext uri="{BB962C8B-B14F-4D97-AF65-F5344CB8AC3E}">
        <p14:creationId xmlns:p14="http://schemas.microsoft.com/office/powerpoint/2010/main" val="237115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7" name="Rectangle 6">
            <a:extLst>
              <a:ext uri="{FF2B5EF4-FFF2-40B4-BE49-F238E27FC236}">
                <a16:creationId xmlns:a16="http://schemas.microsoft.com/office/drawing/2014/main" id="{177F3C81-91C8-489D-925F-42BF9D018C07}"/>
              </a:ext>
            </a:extLst>
          </p:cNvPr>
          <p:cNvSpPr/>
          <p:nvPr/>
        </p:nvSpPr>
        <p:spPr>
          <a:xfrm>
            <a:off x="2494800" y="3390900"/>
            <a:ext cx="13298400" cy="5285550"/>
          </a:xfrm>
          <a:prstGeom prst="rect">
            <a:avLst/>
          </a:prstGeom>
        </p:spPr>
        <p:txBody>
          <a:bodyPr wrap="square">
            <a:spAutoFit/>
          </a:bodyPr>
          <a:lstStyle/>
          <a:p>
            <a:pPr lvl="0" algn="ctr">
              <a:lnSpc>
                <a:spcPct val="107000"/>
              </a:lnSpc>
              <a:spcAft>
                <a:spcPts val="0"/>
              </a:spcAft>
            </a:pPr>
            <a:r>
              <a:rPr lang="en-GB" sz="6600" b="1" dirty="0">
                <a:solidFill>
                  <a:schemeClr val="bg1"/>
                </a:solidFill>
                <a:latin typeface="Arial" panose="020B0604020202020204" pitchFamily="34" charset="0"/>
                <a:ea typeface="Calibri" panose="020F0502020204030204" pitchFamily="34" charset="0"/>
                <a:cs typeface="Arial" panose="020B0604020202020204" pitchFamily="34" charset="0"/>
              </a:rPr>
              <a:t>True </a:t>
            </a:r>
            <a:br>
              <a:rPr lang="en-GB" sz="36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3600" b="1" dirty="0">
                <a:solidFill>
                  <a:schemeClr val="bg1"/>
                </a:solidFill>
                <a:latin typeface="Arial" panose="020B0604020202020204" pitchFamily="34" charset="0"/>
                <a:ea typeface="Calibri" panose="020F0502020204030204" pitchFamily="34" charset="0"/>
                <a:cs typeface="Arial" panose="020B0604020202020204" pitchFamily="34" charset="0"/>
              </a:rPr>
              <a:t>A SaLT is a Speech and Language Therapist. Therapists are used by many people to help with developing methods of communication. At BeyondAutism they form an essential part of the multidisciplinary team, working alongside our ABA Specialists, Teachers and Occupational Therapists to deliver a curriculum that builds the confidence and independence of all our learners. </a:t>
            </a:r>
          </a:p>
        </p:txBody>
      </p:sp>
      <p:sp>
        <p:nvSpPr>
          <p:cNvPr id="5" name="TextBox 4">
            <a:extLst>
              <a:ext uri="{FF2B5EF4-FFF2-40B4-BE49-F238E27FC236}">
                <a16:creationId xmlns:a16="http://schemas.microsoft.com/office/drawing/2014/main" id="{8DAF02AA-BCE4-43D0-9FA4-948B3C84CEDE}"/>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4</a:t>
            </a:r>
          </a:p>
        </p:txBody>
      </p:sp>
    </p:spTree>
    <p:extLst>
      <p:ext uri="{BB962C8B-B14F-4D97-AF65-F5344CB8AC3E}">
        <p14:creationId xmlns:p14="http://schemas.microsoft.com/office/powerpoint/2010/main" val="285729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7" name="Rectangle 6">
            <a:extLst>
              <a:ext uri="{FF2B5EF4-FFF2-40B4-BE49-F238E27FC236}">
                <a16:creationId xmlns:a16="http://schemas.microsoft.com/office/drawing/2014/main" id="{177F3C81-91C8-489D-925F-42BF9D018C07}"/>
              </a:ext>
            </a:extLst>
          </p:cNvPr>
          <p:cNvSpPr/>
          <p:nvPr/>
        </p:nvSpPr>
        <p:spPr>
          <a:xfrm>
            <a:off x="2314200" y="3448943"/>
            <a:ext cx="13659600" cy="5455148"/>
          </a:xfrm>
          <a:prstGeom prst="rect">
            <a:avLst/>
          </a:prstGeom>
        </p:spPr>
        <p:txBody>
          <a:bodyPr wrap="square">
            <a:spAutoFit/>
          </a:bodyPr>
          <a:lstStyle/>
          <a:p>
            <a:pPr lvl="0" algn="ctr">
              <a:lnSpc>
                <a:spcPct val="107000"/>
              </a:lnSpc>
              <a:spcAft>
                <a:spcPts val="0"/>
              </a:spcAft>
            </a:pPr>
            <a:r>
              <a:rPr lang="en-GB" sz="6600" b="1" dirty="0">
                <a:solidFill>
                  <a:schemeClr val="bg1"/>
                </a:solidFill>
                <a:latin typeface="Arial" panose="020B0604020202020204" pitchFamily="34" charset="0"/>
                <a:ea typeface="Calibri" panose="020F0502020204030204" pitchFamily="34" charset="0"/>
                <a:cs typeface="Arial" panose="020B0604020202020204" pitchFamily="34" charset="0"/>
              </a:rPr>
              <a:t>£33 billion</a:t>
            </a:r>
          </a:p>
          <a:p>
            <a:pPr lvl="0" algn="ctr">
              <a:lnSpc>
                <a:spcPct val="107000"/>
              </a:lnSpc>
              <a:spcAft>
                <a:spcPts val="0"/>
              </a:spcAft>
            </a:pPr>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This equates to £1.5 million per lifetime, mostly spent on education and residential care. We believe that people with autism can live more independently if they get the right intervention and support at an early age. The most important time in a child’s development is their pre-school years. Our Early Years’ service works with the families of children aged 15 months to 5 years to empower them to build skills, knowledge and confidence to support their children in developing their communication and language skills. </a:t>
            </a:r>
          </a:p>
        </p:txBody>
      </p:sp>
      <p:sp>
        <p:nvSpPr>
          <p:cNvPr id="5" name="TextBox 4">
            <a:extLst>
              <a:ext uri="{FF2B5EF4-FFF2-40B4-BE49-F238E27FC236}">
                <a16:creationId xmlns:a16="http://schemas.microsoft.com/office/drawing/2014/main" id="{8DAF02AA-BCE4-43D0-9FA4-948B3C84CEDE}"/>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5</a:t>
            </a:r>
          </a:p>
        </p:txBody>
      </p:sp>
    </p:spTree>
    <p:extLst>
      <p:ext uri="{BB962C8B-B14F-4D97-AF65-F5344CB8AC3E}">
        <p14:creationId xmlns:p14="http://schemas.microsoft.com/office/powerpoint/2010/main" val="14838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grpSp>
        <p:nvGrpSpPr>
          <p:cNvPr id="4" name="Group 4"/>
          <p:cNvGrpSpPr>
            <a:grpSpLocks noChangeAspect="1"/>
          </p:cNvGrpSpPr>
          <p:nvPr/>
        </p:nvGrpSpPr>
        <p:grpSpPr>
          <a:xfrm>
            <a:off x="8771246" y="2615636"/>
            <a:ext cx="745507" cy="710261"/>
            <a:chOff x="0" y="0"/>
            <a:chExt cx="1772920" cy="1689100"/>
          </a:xfrm>
        </p:grpSpPr>
        <p:sp>
          <p:nvSpPr>
            <p:cNvPr id="5" name="Freeform 5"/>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sp>
        <p:nvSpPr>
          <p:cNvPr id="6" name="TextBox 6"/>
          <p:cNvSpPr txBox="1"/>
          <p:nvPr/>
        </p:nvSpPr>
        <p:spPr>
          <a:xfrm>
            <a:off x="3022124" y="4477595"/>
            <a:ext cx="12243752" cy="1748383"/>
          </a:xfrm>
          <a:prstGeom prst="rect">
            <a:avLst/>
          </a:prstGeom>
        </p:spPr>
        <p:txBody>
          <a:bodyPr lIns="0" tIns="0" rIns="0" bIns="0" rtlCol="0" anchor="t">
            <a:spAutoFit/>
          </a:bodyPr>
          <a:lstStyle/>
          <a:p>
            <a:pPr marL="0" lvl="0" indent="0" algn="ctr">
              <a:lnSpc>
                <a:spcPts val="14560"/>
              </a:lnSpc>
              <a:spcBef>
                <a:spcPct val="0"/>
              </a:spcBef>
            </a:pPr>
            <a:r>
              <a:rPr lang="en-US" sz="10400" b="1" dirty="0">
                <a:solidFill>
                  <a:srgbClr val="FFFFFF"/>
                </a:solidFill>
                <a:latin typeface="Arial"/>
              </a:rPr>
              <a:t>General knowledge</a:t>
            </a:r>
          </a:p>
        </p:txBody>
      </p:sp>
      <p:pic>
        <p:nvPicPr>
          <p:cNvPr id="7" name="Picture 7"/>
          <p:cNvPicPr>
            <a:picLocks noChangeAspect="1"/>
          </p:cNvPicPr>
          <p:nvPr/>
        </p:nvPicPr>
        <p:blipFill>
          <a:blip r:embed="rId2"/>
          <a:srcRect/>
          <a:stretch>
            <a:fillRect/>
          </a:stretch>
        </p:blipFill>
        <p:spPr>
          <a:xfrm rot="1082451">
            <a:off x="14569569" y="6664380"/>
            <a:ext cx="1693646" cy="2031359"/>
          </a:xfrm>
          <a:prstGeom prst="rect">
            <a:avLst/>
          </a:prstGeom>
        </p:spPr>
      </p:pic>
      <p:pic>
        <p:nvPicPr>
          <p:cNvPr id="8" name="Picture 8"/>
          <p:cNvPicPr>
            <a:picLocks noChangeAspect="1"/>
          </p:cNvPicPr>
          <p:nvPr/>
        </p:nvPicPr>
        <p:blipFill>
          <a:blip r:embed="rId3"/>
          <a:srcRect/>
          <a:stretch>
            <a:fillRect/>
          </a:stretch>
        </p:blipFill>
        <p:spPr>
          <a:xfrm rot="-887136">
            <a:off x="2271146" y="6686095"/>
            <a:ext cx="1890340" cy="1987929"/>
          </a:xfrm>
          <a:prstGeom prst="rect">
            <a:avLst/>
          </a:prstGeom>
        </p:spPr>
      </p:pic>
      <p:sp>
        <p:nvSpPr>
          <p:cNvPr id="9" name="TextBox 9"/>
          <p:cNvSpPr txBox="1"/>
          <p:nvPr/>
        </p:nvSpPr>
        <p:spPr>
          <a:xfrm>
            <a:off x="3022124" y="4003872"/>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ROUND 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panose="020B0604020202020204" pitchFamily="34" charset="0"/>
                <a:cs typeface="Arial" panose="020B0604020202020204" pitchFamily="34" charset="0"/>
              </a:rPr>
              <a:t>Two </a:t>
            </a:r>
            <a:r>
              <a:rPr lang="en-US" sz="7240" b="1" dirty="0">
                <a:solidFill>
                  <a:srgbClr val="FFFFFF"/>
                </a:solidFill>
                <a:latin typeface="Arial" panose="020B0604020202020204" pitchFamily="34" charset="0"/>
                <a:cs typeface="Arial" panose="020B0604020202020204" pitchFamily="34" charset="0"/>
              </a:rPr>
              <a:t>prime </a:t>
            </a:r>
            <a:r>
              <a:rPr lang="en-US" sz="7238" b="1" dirty="0">
                <a:solidFill>
                  <a:srgbClr val="FFFFFF"/>
                </a:solidFill>
                <a:latin typeface="Arial" panose="020B0604020202020204" pitchFamily="34" charset="0"/>
                <a:cs typeface="Arial" panose="020B0604020202020204" pitchFamily="34" charset="0"/>
              </a:rPr>
              <a:t>ministers have lived in Wandsworth. David Lloyd George and who?</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2</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Who is on the back of the new, plastic £20 note?</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630588"/>
            <a:chOff x="0" y="0"/>
            <a:chExt cx="6186311" cy="889853"/>
          </a:xfrm>
        </p:grpSpPr>
        <p:sp>
          <p:nvSpPr>
            <p:cNvPr id="3" name="Freeform 3"/>
            <p:cNvSpPr/>
            <p:nvPr/>
          </p:nvSpPr>
          <p:spPr>
            <a:xfrm>
              <a:off x="0" y="0"/>
              <a:ext cx="6186311" cy="889853"/>
            </a:xfrm>
            <a:custGeom>
              <a:avLst/>
              <a:gdLst/>
              <a:ahLst/>
              <a:cxnLst/>
              <a:rect l="l" t="t" r="r" b="b"/>
              <a:pathLst>
                <a:path w="6186311" h="889853">
                  <a:moveTo>
                    <a:pt x="0" y="0"/>
                  </a:moveTo>
                  <a:lnTo>
                    <a:pt x="6186311" y="0"/>
                  </a:lnTo>
                  <a:lnTo>
                    <a:pt x="6186311" y="889853"/>
                  </a:lnTo>
                  <a:lnTo>
                    <a:pt x="0" y="889853"/>
                  </a:lnTo>
                  <a:close/>
                </a:path>
              </a:pathLst>
            </a:custGeom>
            <a:solidFill>
              <a:srgbClr val="F9B000"/>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522398"/>
            </a:solidFill>
          </p:spPr>
        </p:sp>
      </p:grpSp>
      <p:grpSp>
        <p:nvGrpSpPr>
          <p:cNvPr id="6" name="Group 6"/>
          <p:cNvGrpSpPr/>
          <p:nvPr/>
        </p:nvGrpSpPr>
        <p:grpSpPr>
          <a:xfrm>
            <a:off x="3119635" y="2703754"/>
            <a:ext cx="12048730" cy="4879491"/>
            <a:chOff x="0" y="867284"/>
            <a:chExt cx="16064974" cy="6505986"/>
          </a:xfrm>
        </p:grpSpPr>
        <p:sp>
          <p:nvSpPr>
            <p:cNvPr id="7" name="TextBox 7"/>
            <p:cNvSpPr txBox="1"/>
            <p:nvPr/>
          </p:nvSpPr>
          <p:spPr>
            <a:xfrm>
              <a:off x="0" y="867284"/>
              <a:ext cx="16064974" cy="1008822"/>
            </a:xfrm>
            <a:prstGeom prst="rect">
              <a:avLst/>
            </a:prstGeom>
          </p:spPr>
          <p:txBody>
            <a:bodyPr lIns="0" tIns="0" rIns="0" bIns="0" rtlCol="0" anchor="t">
              <a:spAutoFit/>
            </a:bodyPr>
            <a:lstStyle/>
            <a:p>
              <a:pPr marL="0" lvl="0" indent="0" algn="ctr">
                <a:lnSpc>
                  <a:spcPts val="5880"/>
                </a:lnSpc>
                <a:spcBef>
                  <a:spcPct val="0"/>
                </a:spcBef>
              </a:pPr>
              <a:r>
                <a:rPr lang="en-US" sz="5400" b="1" dirty="0">
                  <a:solidFill>
                    <a:srgbClr val="FFFFFF"/>
                  </a:solidFill>
                  <a:latin typeface="Arial"/>
                </a:rPr>
                <a:t>BeyondAutism Quiz Night 2020</a:t>
              </a:r>
            </a:p>
          </p:txBody>
        </p:sp>
        <p:sp>
          <p:nvSpPr>
            <p:cNvPr id="8" name="TextBox 8"/>
            <p:cNvSpPr txBox="1"/>
            <p:nvPr/>
          </p:nvSpPr>
          <p:spPr>
            <a:xfrm>
              <a:off x="0" y="2758756"/>
              <a:ext cx="16064974" cy="4614514"/>
            </a:xfrm>
            <a:prstGeom prst="rect">
              <a:avLst/>
            </a:prstGeom>
          </p:spPr>
          <p:txBody>
            <a:bodyPr lIns="0" tIns="0" rIns="0" bIns="0" rtlCol="0" anchor="t">
              <a:spAutoFit/>
            </a:bodyPr>
            <a:lstStyle/>
            <a:p>
              <a:pPr>
                <a:lnSpc>
                  <a:spcPts val="3359"/>
                </a:lnSpc>
              </a:pPr>
              <a:r>
                <a:rPr lang="en-US" sz="3200" b="1" dirty="0">
                  <a:solidFill>
                    <a:srgbClr val="FFFFFF"/>
                  </a:solidFill>
                  <a:latin typeface="Arial"/>
                </a:rPr>
                <a:t>We’re devastated that we couldn’t be with you in person for this year’s quiz night. As a next best thing, please enjoy this quiz pack that our patron, Jane Moore, has kindly put together. Enjoy this virtual quiz with your friends and family and let us know how you get on. And remember, no cheating!</a:t>
              </a:r>
            </a:p>
            <a:p>
              <a:pPr>
                <a:lnSpc>
                  <a:spcPts val="3359"/>
                </a:lnSpc>
              </a:pPr>
              <a:endParaRPr lang="en-US" sz="3200" b="1" dirty="0">
                <a:solidFill>
                  <a:srgbClr val="FFFFFF"/>
                </a:solidFill>
                <a:latin typeface="Arial"/>
              </a:endParaRPr>
            </a:p>
            <a:p>
              <a:pPr>
                <a:lnSpc>
                  <a:spcPts val="3359"/>
                </a:lnSpc>
              </a:pPr>
              <a:r>
                <a:rPr lang="en-US" sz="3200" b="1" dirty="0">
                  <a:solidFill>
                    <a:srgbClr val="FFFFFF"/>
                  </a:solidFill>
                  <a:latin typeface="Arial"/>
                </a:rPr>
                <a:t>If you’re playing by Zoom or Teams, share your screen with this slideshow playing so everyone can see the questions.</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3</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A car with the international registration letter E comes from where?</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4</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In which country was </a:t>
            </a:r>
            <a:br>
              <a:rPr lang="en-US" sz="7238" b="1" dirty="0">
                <a:solidFill>
                  <a:srgbClr val="FFFFFF"/>
                </a:solidFill>
                <a:latin typeface="Arial"/>
              </a:rPr>
            </a:br>
            <a:r>
              <a:rPr lang="en-US" sz="7238" b="1" dirty="0">
                <a:solidFill>
                  <a:srgbClr val="FFFFFF"/>
                </a:solidFill>
                <a:latin typeface="Arial"/>
              </a:rPr>
              <a:t>Che Guevara born?</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5</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What’s the name of Boris and Carrie’s Jack Russell?</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6</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A native of Glasgow is a Glaswegian. What is a native of Dundee called?</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7</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 was unusual about the Booker prize in 1974, 1992 and 2019?</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8</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In which range of hills is the source of the River Thames?</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9</a:t>
            </a:r>
          </a:p>
        </p:txBody>
      </p:sp>
      <p:sp>
        <p:nvSpPr>
          <p:cNvPr id="6" name="TextBox 6"/>
          <p:cNvSpPr txBox="1"/>
          <p:nvPr/>
        </p:nvSpPr>
        <p:spPr>
          <a:xfrm>
            <a:off x="2495017" y="4779354"/>
            <a:ext cx="13297966" cy="122921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Name all the Seven Dwarfs.</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10</a:t>
            </a:r>
          </a:p>
        </p:txBody>
      </p:sp>
      <p:sp>
        <p:nvSpPr>
          <p:cNvPr id="6" name="TextBox 6"/>
          <p:cNvSpPr txBox="1"/>
          <p:nvPr/>
        </p:nvSpPr>
        <p:spPr>
          <a:xfrm>
            <a:off x="2481765" y="3904539"/>
            <a:ext cx="13297966" cy="2477922"/>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 is the world’s most trafficked mammal?</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11</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List five countries with a name that ends in ‘stan.</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12</a:t>
            </a:r>
          </a:p>
        </p:txBody>
      </p:sp>
      <p:sp>
        <p:nvSpPr>
          <p:cNvPr id="6" name="TextBox 6"/>
          <p:cNvSpPr txBox="1"/>
          <p:nvPr/>
        </p:nvSpPr>
        <p:spPr>
          <a:xfrm>
            <a:off x="2495017" y="4158544"/>
            <a:ext cx="13297966" cy="2477922"/>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How old is </a:t>
            </a:r>
            <a:br>
              <a:rPr lang="en-US" sz="7238" b="1" dirty="0">
                <a:solidFill>
                  <a:srgbClr val="FFFFFF"/>
                </a:solidFill>
                <a:latin typeface="Arial"/>
              </a:rPr>
            </a:br>
            <a:r>
              <a:rPr lang="en-US" sz="7238" b="1" dirty="0">
                <a:solidFill>
                  <a:srgbClr val="FFFFFF"/>
                </a:solidFill>
                <a:latin typeface="Arial"/>
              </a:rPr>
              <a:t>Princess Charlotte?</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630588"/>
            <a:chOff x="0" y="0"/>
            <a:chExt cx="6186311" cy="889853"/>
          </a:xfrm>
        </p:grpSpPr>
        <p:sp>
          <p:nvSpPr>
            <p:cNvPr id="3" name="Freeform 3"/>
            <p:cNvSpPr/>
            <p:nvPr/>
          </p:nvSpPr>
          <p:spPr>
            <a:xfrm>
              <a:off x="0" y="0"/>
              <a:ext cx="6186311" cy="889853"/>
            </a:xfrm>
            <a:custGeom>
              <a:avLst/>
              <a:gdLst/>
              <a:ahLst/>
              <a:cxnLst/>
              <a:rect l="l" t="t" r="r" b="b"/>
              <a:pathLst>
                <a:path w="6186311" h="889853">
                  <a:moveTo>
                    <a:pt x="0" y="0"/>
                  </a:moveTo>
                  <a:lnTo>
                    <a:pt x="6186311" y="0"/>
                  </a:lnTo>
                  <a:lnTo>
                    <a:pt x="6186311" y="889853"/>
                  </a:lnTo>
                  <a:lnTo>
                    <a:pt x="0" y="889853"/>
                  </a:lnTo>
                  <a:close/>
                </a:path>
              </a:pathLst>
            </a:custGeom>
            <a:solidFill>
              <a:srgbClr val="F9B000"/>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522398"/>
            </a:solidFill>
          </p:spPr>
        </p:sp>
      </p:grpSp>
      <p:sp>
        <p:nvSpPr>
          <p:cNvPr id="8" name="TextBox 8"/>
          <p:cNvSpPr txBox="1"/>
          <p:nvPr/>
        </p:nvSpPr>
        <p:spPr>
          <a:xfrm>
            <a:off x="3119635" y="2091382"/>
            <a:ext cx="12048730" cy="6104235"/>
          </a:xfrm>
          <a:prstGeom prst="rect">
            <a:avLst/>
          </a:prstGeom>
        </p:spPr>
        <p:txBody>
          <a:bodyPr lIns="0" tIns="0" rIns="0" bIns="0" rtlCol="0" anchor="t">
            <a:spAutoFit/>
          </a:bodyPr>
          <a:lstStyle/>
          <a:p>
            <a:pPr>
              <a:lnSpc>
                <a:spcPts val="3359"/>
              </a:lnSpc>
            </a:pPr>
            <a:r>
              <a:rPr lang="en-US" sz="3200" b="1" dirty="0">
                <a:solidFill>
                  <a:srgbClr val="FFFFFF"/>
                </a:solidFill>
                <a:latin typeface="Arial"/>
              </a:rPr>
              <a:t>We’ve included a bonus round on autism which you can use to raise awareness among your group. We hope you all have great evenings!</a:t>
            </a:r>
          </a:p>
          <a:p>
            <a:pPr>
              <a:lnSpc>
                <a:spcPts val="3359"/>
              </a:lnSpc>
            </a:pPr>
            <a:endParaRPr lang="en-US" sz="3200" b="1" dirty="0">
              <a:solidFill>
                <a:srgbClr val="FFFFFF"/>
              </a:solidFill>
              <a:latin typeface="Arial"/>
            </a:endParaRPr>
          </a:p>
          <a:p>
            <a:pPr>
              <a:lnSpc>
                <a:spcPts val="3359"/>
              </a:lnSpc>
            </a:pPr>
            <a:r>
              <a:rPr lang="en-US" sz="3200" b="1" dirty="0">
                <a:solidFill>
                  <a:srgbClr val="FFFFFF"/>
                </a:solidFill>
                <a:latin typeface="Arial"/>
              </a:rPr>
              <a:t>If you’d like to use this as a fundraising opportunity, please do and let us know how we can help. Below are a couple of ideas you could use:</a:t>
            </a:r>
          </a:p>
          <a:p>
            <a:pPr>
              <a:lnSpc>
                <a:spcPts val="3359"/>
              </a:lnSpc>
            </a:pPr>
            <a:endParaRPr lang="en-US" sz="3200" b="1" dirty="0">
              <a:solidFill>
                <a:srgbClr val="FFFFFF"/>
              </a:solidFill>
              <a:latin typeface="Arial"/>
            </a:endParaRPr>
          </a:p>
          <a:p>
            <a:pPr marL="457200" indent="-457200">
              <a:lnSpc>
                <a:spcPts val="3359"/>
              </a:lnSpc>
              <a:buFont typeface="Arial" panose="020B0604020202020204" pitchFamily="34" charset="0"/>
              <a:buChar char="•"/>
            </a:pPr>
            <a:r>
              <a:rPr lang="en-US" sz="3200" b="1" dirty="0">
                <a:solidFill>
                  <a:srgbClr val="FFFFFF"/>
                </a:solidFill>
                <a:latin typeface="Arial"/>
              </a:rPr>
              <a:t>Make a small donation per player, or a group donation</a:t>
            </a:r>
          </a:p>
          <a:p>
            <a:pPr marL="457200" indent="-457200">
              <a:lnSpc>
                <a:spcPts val="3359"/>
              </a:lnSpc>
              <a:buFont typeface="Arial" panose="020B0604020202020204" pitchFamily="34" charset="0"/>
              <a:buChar char="•"/>
            </a:pPr>
            <a:r>
              <a:rPr lang="en-US" sz="3200" b="1" dirty="0">
                <a:solidFill>
                  <a:srgbClr val="FFFFFF"/>
                </a:solidFill>
                <a:latin typeface="Arial"/>
              </a:rPr>
              <a:t>Donate 50p per answer you get wrong</a:t>
            </a:r>
          </a:p>
          <a:p>
            <a:pPr marL="457200" indent="-457200">
              <a:lnSpc>
                <a:spcPts val="3359"/>
              </a:lnSpc>
              <a:buFont typeface="Arial" panose="020B0604020202020204" pitchFamily="34" charset="0"/>
              <a:buChar char="•"/>
            </a:pPr>
            <a:r>
              <a:rPr lang="en-US" sz="3200" b="1" dirty="0">
                <a:solidFill>
                  <a:srgbClr val="FFFFFF"/>
                </a:solidFill>
                <a:latin typeface="Arial"/>
              </a:rPr>
              <a:t>Losers pay up! The losing team makes a donation.</a:t>
            </a:r>
          </a:p>
          <a:p>
            <a:pPr>
              <a:lnSpc>
                <a:spcPts val="3359"/>
              </a:lnSpc>
            </a:pPr>
            <a:endParaRPr lang="en-US" sz="3200" b="1" dirty="0">
              <a:solidFill>
                <a:srgbClr val="FFFFFF"/>
              </a:solidFill>
              <a:latin typeface="Arial"/>
            </a:endParaRPr>
          </a:p>
          <a:p>
            <a:pPr>
              <a:lnSpc>
                <a:spcPts val="3359"/>
              </a:lnSpc>
            </a:pPr>
            <a:r>
              <a:rPr lang="en-US" sz="3200" b="1" dirty="0">
                <a:solidFill>
                  <a:srgbClr val="FFFFFF"/>
                </a:solidFill>
                <a:latin typeface="Arial"/>
              </a:rPr>
              <a:t>With best wishes,</a:t>
            </a:r>
          </a:p>
          <a:p>
            <a:pPr lvl="0">
              <a:lnSpc>
                <a:spcPts val="3359"/>
              </a:lnSpc>
              <a:spcBef>
                <a:spcPct val="0"/>
              </a:spcBef>
            </a:pPr>
            <a:r>
              <a:rPr lang="en-US" sz="3200" b="1" dirty="0">
                <a:solidFill>
                  <a:srgbClr val="FFFFFF"/>
                </a:solidFill>
                <a:latin typeface="Arial"/>
              </a:rPr>
              <a:t>The BeyondAutism team</a:t>
            </a:r>
          </a:p>
        </p:txBody>
      </p:sp>
    </p:spTree>
    <p:extLst>
      <p:ext uri="{BB962C8B-B14F-4D97-AF65-F5344CB8AC3E}">
        <p14:creationId xmlns:p14="http://schemas.microsoft.com/office/powerpoint/2010/main" val="216991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13</a:t>
            </a:r>
          </a:p>
        </p:txBody>
      </p:sp>
      <p:sp>
        <p:nvSpPr>
          <p:cNvPr id="6" name="TextBox 6"/>
          <p:cNvSpPr txBox="1"/>
          <p:nvPr/>
        </p:nvSpPr>
        <p:spPr>
          <a:xfrm>
            <a:off x="2514235" y="3294142"/>
            <a:ext cx="13297966" cy="4443204"/>
          </a:xfrm>
          <a:prstGeom prst="rect">
            <a:avLst/>
          </a:prstGeom>
        </p:spPr>
        <p:txBody>
          <a:bodyPr lIns="0" tIns="0" rIns="0" bIns="0" rtlCol="0" anchor="t">
            <a:spAutoFit/>
          </a:bodyPr>
          <a:lstStyle/>
          <a:p>
            <a:pPr marL="0" lvl="0" indent="0" algn="ctr">
              <a:lnSpc>
                <a:spcPts val="8800"/>
              </a:lnSpc>
              <a:spcBef>
                <a:spcPct val="0"/>
              </a:spcBef>
            </a:pPr>
            <a:r>
              <a:rPr lang="en-US" sz="7238" b="1" dirty="0">
                <a:solidFill>
                  <a:srgbClr val="FFFFFF"/>
                </a:solidFill>
                <a:latin typeface="Arial"/>
              </a:rPr>
              <a:t>Coronavirus prompted a meeting of COBRA. </a:t>
            </a:r>
            <a:br>
              <a:rPr lang="en-US" sz="7238" b="1" dirty="0">
                <a:solidFill>
                  <a:srgbClr val="FFFFFF"/>
                </a:solidFill>
                <a:latin typeface="Arial"/>
              </a:rPr>
            </a:br>
            <a:r>
              <a:rPr lang="en-US" sz="7238" b="1" dirty="0">
                <a:solidFill>
                  <a:srgbClr val="FFFFFF"/>
                </a:solidFill>
                <a:latin typeface="Arial"/>
              </a:rPr>
              <a:t>What do the first four letters - COBR - stand for?</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14</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Which is the only muscle in the body that’s attached at one end?</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15</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How many times in a day do the hour and minute hands of a standard clock overlap?</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1: GENERAL KNOWLEDGE</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16</a:t>
            </a:r>
          </a:p>
        </p:txBody>
      </p:sp>
      <p:sp>
        <p:nvSpPr>
          <p:cNvPr id="6" name="TextBox 6"/>
          <p:cNvSpPr txBox="1"/>
          <p:nvPr/>
        </p:nvSpPr>
        <p:spPr>
          <a:xfrm>
            <a:off x="2489329" y="4381500"/>
            <a:ext cx="13297966" cy="2477922"/>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 is the capital </a:t>
            </a:r>
            <a:br>
              <a:rPr lang="en-US" sz="7238" b="1" dirty="0">
                <a:solidFill>
                  <a:srgbClr val="FFFFFF"/>
                </a:solidFill>
                <a:latin typeface="Arial"/>
              </a:rPr>
            </a:br>
            <a:r>
              <a:rPr lang="en-US" sz="7238" b="1" dirty="0">
                <a:solidFill>
                  <a:srgbClr val="FFFFFF"/>
                </a:solidFill>
                <a:latin typeface="Arial"/>
              </a:rPr>
              <a:t>of Brazil?</a:t>
            </a:r>
          </a:p>
        </p:txBody>
      </p:sp>
      <p:pic>
        <p:nvPicPr>
          <p:cNvPr id="7" name="Picture 7"/>
          <p:cNvPicPr>
            <a:picLocks noChangeAspect="1"/>
          </p:cNvPicPr>
          <p:nvPr/>
        </p:nvPicPr>
        <p:blipFill>
          <a:blip r:embed="rId2">
            <a:alphaModFix amt="58000"/>
          </a:blip>
          <a:srcRect/>
          <a:stretch>
            <a:fillRect/>
          </a:stretch>
        </p:blipFill>
        <p:spPr>
          <a:xfrm rot="1082451">
            <a:off x="15313507" y="762310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649971"/>
            <a:ext cx="1070321" cy="112557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grpSp>
        <p:nvGrpSpPr>
          <p:cNvPr id="4" name="Group 4"/>
          <p:cNvGrpSpPr/>
          <p:nvPr/>
        </p:nvGrpSpPr>
        <p:grpSpPr>
          <a:xfrm>
            <a:off x="8255618" y="2615636"/>
            <a:ext cx="1776765" cy="710261"/>
            <a:chOff x="0" y="0"/>
            <a:chExt cx="2369020" cy="947015"/>
          </a:xfrm>
        </p:grpSpPr>
        <p:grpSp>
          <p:nvGrpSpPr>
            <p:cNvPr id="5" name="Group 5"/>
            <p:cNvGrpSpPr>
              <a:grpSpLocks noChangeAspect="1"/>
            </p:cNvGrpSpPr>
            <p:nvPr/>
          </p:nvGrpSpPr>
          <p:grpSpPr>
            <a:xfrm>
              <a:off x="0" y="0"/>
              <a:ext cx="994010" cy="947015"/>
              <a:chOff x="0" y="0"/>
              <a:chExt cx="1772920" cy="1689100"/>
            </a:xfrm>
          </p:grpSpPr>
          <p:sp>
            <p:nvSpPr>
              <p:cNvPr id="6" name="Freeform 6"/>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nvGrpSpPr>
            <p:cNvPr id="7" name="Group 7"/>
            <p:cNvGrpSpPr>
              <a:grpSpLocks noChangeAspect="1"/>
            </p:cNvGrpSpPr>
            <p:nvPr/>
          </p:nvGrpSpPr>
          <p:grpSpPr>
            <a:xfrm>
              <a:off x="1375010" y="0"/>
              <a:ext cx="994010" cy="947015"/>
              <a:chOff x="0" y="0"/>
              <a:chExt cx="1772920" cy="1689100"/>
            </a:xfrm>
          </p:grpSpPr>
          <p:sp>
            <p:nvSpPr>
              <p:cNvPr id="8" name="Freeform 8"/>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pic>
        <p:nvPicPr>
          <p:cNvPr id="9" name="Picture 9"/>
          <p:cNvPicPr>
            <a:picLocks noChangeAspect="1"/>
          </p:cNvPicPr>
          <p:nvPr/>
        </p:nvPicPr>
        <p:blipFill>
          <a:blip r:embed="rId2"/>
          <a:srcRect/>
          <a:stretch>
            <a:fillRect/>
          </a:stretch>
        </p:blipFill>
        <p:spPr>
          <a:xfrm rot="387292">
            <a:off x="2214718" y="6463094"/>
            <a:ext cx="3123029" cy="1908795"/>
          </a:xfrm>
          <a:prstGeom prst="rect">
            <a:avLst/>
          </a:prstGeom>
        </p:spPr>
      </p:pic>
      <p:sp>
        <p:nvSpPr>
          <p:cNvPr id="10" name="TextBox 10"/>
          <p:cNvSpPr txBox="1"/>
          <p:nvPr/>
        </p:nvSpPr>
        <p:spPr>
          <a:xfrm>
            <a:off x="3022124" y="4477595"/>
            <a:ext cx="12243752" cy="1748383"/>
          </a:xfrm>
          <a:prstGeom prst="rect">
            <a:avLst/>
          </a:prstGeom>
        </p:spPr>
        <p:txBody>
          <a:bodyPr lIns="0" tIns="0" rIns="0" bIns="0" rtlCol="0" anchor="t">
            <a:spAutoFit/>
          </a:bodyPr>
          <a:lstStyle/>
          <a:p>
            <a:pPr marL="0" lvl="0" indent="0" algn="ctr">
              <a:lnSpc>
                <a:spcPts val="14560"/>
              </a:lnSpc>
              <a:spcBef>
                <a:spcPct val="0"/>
              </a:spcBef>
            </a:pPr>
            <a:r>
              <a:rPr lang="en-US" sz="10400" b="1" dirty="0">
                <a:solidFill>
                  <a:srgbClr val="FFFFFF"/>
                </a:solidFill>
                <a:latin typeface="Arial"/>
              </a:rPr>
              <a:t>Film / TV / Music</a:t>
            </a:r>
          </a:p>
        </p:txBody>
      </p:sp>
      <p:pic>
        <p:nvPicPr>
          <p:cNvPr id="11" name="Picture 11"/>
          <p:cNvPicPr>
            <a:picLocks noChangeAspect="1"/>
          </p:cNvPicPr>
          <p:nvPr/>
        </p:nvPicPr>
        <p:blipFill>
          <a:blip r:embed="rId3"/>
          <a:srcRect/>
          <a:stretch>
            <a:fillRect/>
          </a:stretch>
        </p:blipFill>
        <p:spPr>
          <a:xfrm rot="685762">
            <a:off x="14268972" y="6513455"/>
            <a:ext cx="1993809" cy="1993809"/>
          </a:xfrm>
          <a:prstGeom prst="rect">
            <a:avLst/>
          </a:prstGeom>
        </p:spPr>
      </p:pic>
      <p:sp>
        <p:nvSpPr>
          <p:cNvPr id="12" name="TextBox 12"/>
          <p:cNvSpPr txBox="1"/>
          <p:nvPr/>
        </p:nvSpPr>
        <p:spPr>
          <a:xfrm>
            <a:off x="3022124" y="4003872"/>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ROUND</a:t>
            </a:r>
            <a:r>
              <a:rPr lang="en-US" sz="2400" u="none" spc="184" dirty="0">
                <a:solidFill>
                  <a:srgbClr val="FFFFFF"/>
                </a:solidFill>
                <a:latin typeface="Arial"/>
              </a:rPr>
              <a:t> 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In which US city is the </a:t>
            </a:r>
            <a:br>
              <a:rPr lang="en-US" sz="7238" b="1" dirty="0">
                <a:solidFill>
                  <a:srgbClr val="FFFFFF"/>
                </a:solidFill>
                <a:latin typeface="Arial"/>
              </a:rPr>
            </a:br>
            <a:r>
              <a:rPr lang="en-US" sz="7238" b="1" dirty="0">
                <a:solidFill>
                  <a:srgbClr val="FFFFFF"/>
                </a:solidFill>
                <a:latin typeface="Arial"/>
              </a:rPr>
              <a:t>sitcom Frasier set?</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2</a:t>
            </a:r>
          </a:p>
        </p:txBody>
      </p:sp>
      <p:sp>
        <p:nvSpPr>
          <p:cNvPr id="6" name="TextBox 6"/>
          <p:cNvSpPr txBox="1"/>
          <p:nvPr/>
        </p:nvSpPr>
        <p:spPr>
          <a:xfrm>
            <a:off x="2495017" y="4158544"/>
            <a:ext cx="13297966" cy="2477922"/>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Who is the oldest Kardashian?</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3</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a:rPr>
              <a:t>What animal represents Hufflepuff house in</a:t>
            </a:r>
          </a:p>
          <a:p>
            <a:pPr marL="0" lvl="0" indent="0" algn="ctr">
              <a:lnSpc>
                <a:spcPts val="10133"/>
              </a:lnSpc>
              <a:spcBef>
                <a:spcPct val="0"/>
              </a:spcBef>
            </a:pPr>
            <a:r>
              <a:rPr lang="en-US" sz="7238" b="1" dirty="0">
                <a:solidFill>
                  <a:srgbClr val="FFFFFF"/>
                </a:solidFill>
                <a:latin typeface="Arial"/>
              </a:rPr>
              <a:t>Harry Potter?</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4</a:t>
            </a:r>
          </a:p>
        </p:txBody>
      </p:sp>
      <p:sp>
        <p:nvSpPr>
          <p:cNvPr id="6" name="TextBox 6"/>
          <p:cNvSpPr txBox="1"/>
          <p:nvPr/>
        </p:nvSpPr>
        <p:spPr>
          <a:xfrm>
            <a:off x="2495017" y="3338621"/>
            <a:ext cx="13297966" cy="4587474"/>
          </a:xfrm>
          <a:prstGeom prst="rect">
            <a:avLst/>
          </a:prstGeom>
        </p:spPr>
        <p:txBody>
          <a:bodyPr lIns="0" tIns="0" rIns="0" bIns="0" rtlCol="0" anchor="t">
            <a:spAutoFit/>
          </a:bodyPr>
          <a:lstStyle/>
          <a:p>
            <a:pPr algn="ctr">
              <a:lnSpc>
                <a:spcPts val="9100"/>
              </a:lnSpc>
            </a:pPr>
            <a:r>
              <a:rPr lang="en-US" sz="7238" b="1" dirty="0">
                <a:solidFill>
                  <a:srgbClr val="FFFFFF"/>
                </a:solidFill>
                <a:latin typeface="Arial"/>
              </a:rPr>
              <a:t>Which set of non-fiction books by Terry Deary has become a popular series</a:t>
            </a:r>
          </a:p>
          <a:p>
            <a:pPr marL="0" lvl="0" indent="0" algn="ctr">
              <a:lnSpc>
                <a:spcPts val="9100"/>
              </a:lnSpc>
              <a:spcBef>
                <a:spcPct val="0"/>
              </a:spcBef>
            </a:pPr>
            <a:r>
              <a:rPr lang="en-US" sz="7238" b="1" dirty="0">
                <a:solidFill>
                  <a:srgbClr val="FFFFFF"/>
                </a:solidFill>
                <a:latin typeface="Arial"/>
              </a:rPr>
              <a:t>on CBBC?</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5</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Who won best actress at </a:t>
            </a:r>
            <a:br>
              <a:rPr lang="en-US" sz="7238" b="1" dirty="0">
                <a:solidFill>
                  <a:srgbClr val="FFFFFF"/>
                </a:solidFill>
                <a:latin typeface="Arial"/>
              </a:rPr>
            </a:br>
            <a:r>
              <a:rPr lang="en-US" sz="7238" b="1" dirty="0">
                <a:solidFill>
                  <a:srgbClr val="FFFFFF"/>
                </a:solidFill>
                <a:latin typeface="Arial"/>
              </a:rPr>
              <a:t>this year’s Oscars?</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630588"/>
            <a:chOff x="0" y="0"/>
            <a:chExt cx="6186311" cy="889853"/>
          </a:xfrm>
        </p:grpSpPr>
        <p:sp>
          <p:nvSpPr>
            <p:cNvPr id="3" name="Freeform 3"/>
            <p:cNvSpPr/>
            <p:nvPr/>
          </p:nvSpPr>
          <p:spPr>
            <a:xfrm>
              <a:off x="0" y="0"/>
              <a:ext cx="6186311" cy="889853"/>
            </a:xfrm>
            <a:custGeom>
              <a:avLst/>
              <a:gdLst/>
              <a:ahLst/>
              <a:cxnLst/>
              <a:rect l="l" t="t" r="r" b="b"/>
              <a:pathLst>
                <a:path w="6186311" h="889853">
                  <a:moveTo>
                    <a:pt x="0" y="0"/>
                  </a:moveTo>
                  <a:lnTo>
                    <a:pt x="6186311" y="0"/>
                  </a:lnTo>
                  <a:lnTo>
                    <a:pt x="6186311" y="889853"/>
                  </a:lnTo>
                  <a:lnTo>
                    <a:pt x="0" y="889853"/>
                  </a:lnTo>
                  <a:close/>
                </a:path>
              </a:pathLst>
            </a:custGeom>
            <a:solidFill>
              <a:srgbClr val="F9B000"/>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522398"/>
            </a:solidFill>
          </p:spPr>
        </p:sp>
      </p:grpSp>
      <p:sp>
        <p:nvSpPr>
          <p:cNvPr id="8" name="TextBox 8"/>
          <p:cNvSpPr txBox="1"/>
          <p:nvPr/>
        </p:nvSpPr>
        <p:spPr>
          <a:xfrm>
            <a:off x="3119635" y="2350319"/>
            <a:ext cx="12048730" cy="560538"/>
          </a:xfrm>
          <a:prstGeom prst="rect">
            <a:avLst/>
          </a:prstGeom>
        </p:spPr>
        <p:txBody>
          <a:bodyPr lIns="0" tIns="0" rIns="0" bIns="0" rtlCol="0" anchor="t">
            <a:spAutoFit/>
          </a:bodyPr>
          <a:lstStyle/>
          <a:p>
            <a:pPr>
              <a:lnSpc>
                <a:spcPts val="3359"/>
              </a:lnSpc>
            </a:pPr>
            <a:r>
              <a:rPr lang="en-US" sz="8000" b="1" dirty="0">
                <a:solidFill>
                  <a:srgbClr val="FFFFFF"/>
                </a:solidFill>
                <a:latin typeface="Arial"/>
              </a:rPr>
              <a:t>Rounds</a:t>
            </a:r>
            <a:endParaRPr lang="en-US" sz="3200" b="1" dirty="0">
              <a:solidFill>
                <a:srgbClr val="FFFFFF"/>
              </a:solidFill>
              <a:latin typeface="Arial"/>
            </a:endParaRPr>
          </a:p>
        </p:txBody>
      </p:sp>
      <p:sp>
        <p:nvSpPr>
          <p:cNvPr id="7" name="TextBox 8">
            <a:extLst>
              <a:ext uri="{FF2B5EF4-FFF2-40B4-BE49-F238E27FC236}">
                <a16:creationId xmlns:a16="http://schemas.microsoft.com/office/drawing/2014/main" id="{73231F4C-77B8-4722-A07E-339254476C88}"/>
              </a:ext>
            </a:extLst>
          </p:cNvPr>
          <p:cNvSpPr txBox="1"/>
          <p:nvPr/>
        </p:nvSpPr>
        <p:spPr>
          <a:xfrm>
            <a:off x="3119635" y="3314029"/>
            <a:ext cx="12048730" cy="4999895"/>
          </a:xfrm>
          <a:prstGeom prst="rect">
            <a:avLst/>
          </a:prstGeom>
        </p:spPr>
        <p:txBody>
          <a:bodyPr lIns="0" tIns="0" rIns="0" bIns="0" rtlCol="0" anchor="t">
            <a:spAutoFit/>
          </a:bodyPr>
          <a:lstStyle/>
          <a:p>
            <a:pPr marL="742950" indent="-742950">
              <a:lnSpc>
                <a:spcPct val="114000"/>
              </a:lnSpc>
              <a:buFont typeface="+mj-lt"/>
              <a:buAutoNum type="arabicPeriod"/>
            </a:pPr>
            <a:r>
              <a:rPr lang="en-US" sz="3600" b="1" dirty="0">
                <a:solidFill>
                  <a:srgbClr val="FFFFFF"/>
                </a:solidFill>
                <a:latin typeface="Arial"/>
              </a:rPr>
              <a:t>Bonus round – Autism (5 questions)</a:t>
            </a:r>
          </a:p>
          <a:p>
            <a:pPr marL="742950" indent="-742950">
              <a:lnSpc>
                <a:spcPct val="114000"/>
              </a:lnSpc>
              <a:buFont typeface="+mj-lt"/>
              <a:buAutoNum type="arabicPeriod"/>
            </a:pPr>
            <a:r>
              <a:rPr lang="en-US" sz="3600" b="1" dirty="0">
                <a:solidFill>
                  <a:srgbClr val="FFFFFF"/>
                </a:solidFill>
                <a:latin typeface="Arial"/>
              </a:rPr>
              <a:t>Answers</a:t>
            </a:r>
          </a:p>
          <a:p>
            <a:pPr marL="742950" indent="-742950">
              <a:lnSpc>
                <a:spcPct val="114000"/>
              </a:lnSpc>
              <a:buFont typeface="+mj-lt"/>
              <a:buAutoNum type="arabicPeriod"/>
            </a:pPr>
            <a:r>
              <a:rPr lang="en-US" sz="3600" b="1" dirty="0">
                <a:solidFill>
                  <a:srgbClr val="FFFFFF"/>
                </a:solidFill>
                <a:latin typeface="Arial"/>
              </a:rPr>
              <a:t>Round 1 – General knowledge (16 questions</a:t>
            </a:r>
            <a:r>
              <a:rPr lang="en-US" sz="3200" b="1" dirty="0">
                <a:solidFill>
                  <a:srgbClr val="FFFFFF"/>
                </a:solidFill>
                <a:latin typeface="Arial"/>
              </a:rPr>
              <a:t>)</a:t>
            </a:r>
            <a:endParaRPr lang="en-US" sz="3600" b="1" dirty="0">
              <a:solidFill>
                <a:srgbClr val="FFFFFF"/>
              </a:solidFill>
              <a:latin typeface="Arial"/>
            </a:endParaRPr>
          </a:p>
          <a:p>
            <a:pPr marL="742950" indent="-742950">
              <a:lnSpc>
                <a:spcPct val="114000"/>
              </a:lnSpc>
              <a:buFont typeface="+mj-lt"/>
              <a:buAutoNum type="arabicPeriod"/>
            </a:pPr>
            <a:r>
              <a:rPr lang="en-US" sz="3600" b="1" dirty="0">
                <a:solidFill>
                  <a:srgbClr val="FFFFFF"/>
                </a:solidFill>
                <a:latin typeface="Arial"/>
              </a:rPr>
              <a:t>Round 2 – Film / TV / Music (16 questions)</a:t>
            </a:r>
          </a:p>
          <a:p>
            <a:pPr marL="742950" indent="-742950">
              <a:lnSpc>
                <a:spcPct val="114000"/>
              </a:lnSpc>
              <a:buFont typeface="+mj-lt"/>
              <a:buAutoNum type="arabicPeriod"/>
            </a:pPr>
            <a:r>
              <a:rPr lang="en-US" sz="3600" b="1" dirty="0">
                <a:solidFill>
                  <a:srgbClr val="FFFFFF"/>
                </a:solidFill>
                <a:latin typeface="Arial"/>
              </a:rPr>
              <a:t>Round 3 – Sport and games (16 questions)</a:t>
            </a:r>
          </a:p>
          <a:p>
            <a:pPr marL="742950" indent="-742950">
              <a:lnSpc>
                <a:spcPct val="114000"/>
              </a:lnSpc>
              <a:buFont typeface="+mj-lt"/>
              <a:buAutoNum type="arabicPeriod"/>
            </a:pPr>
            <a:r>
              <a:rPr lang="en-US" sz="3600" b="1" dirty="0">
                <a:solidFill>
                  <a:srgbClr val="FFFFFF"/>
                </a:solidFill>
                <a:latin typeface="Arial"/>
              </a:rPr>
              <a:t>Round 4 – Food and drink (16 questions)</a:t>
            </a:r>
          </a:p>
          <a:p>
            <a:pPr marL="742950" indent="-742950">
              <a:lnSpc>
                <a:spcPct val="114000"/>
              </a:lnSpc>
              <a:buFont typeface="+mj-lt"/>
              <a:buAutoNum type="arabicPeriod"/>
            </a:pPr>
            <a:r>
              <a:rPr lang="en-US" sz="3600" b="1" dirty="0">
                <a:solidFill>
                  <a:srgbClr val="FFFFFF"/>
                </a:solidFill>
                <a:latin typeface="Arial"/>
              </a:rPr>
              <a:t>Picture round (19 questions)</a:t>
            </a:r>
          </a:p>
          <a:p>
            <a:pPr marL="742950" indent="-742950">
              <a:lnSpc>
                <a:spcPct val="114000"/>
              </a:lnSpc>
              <a:buFont typeface="+mj-lt"/>
              <a:buAutoNum type="arabicPeriod"/>
            </a:pPr>
            <a:r>
              <a:rPr lang="en-US" sz="3600" b="1" dirty="0">
                <a:solidFill>
                  <a:srgbClr val="FFFFFF"/>
                </a:solidFill>
                <a:latin typeface="Arial"/>
              </a:rPr>
              <a:t>Answers</a:t>
            </a:r>
            <a:endParaRPr lang="en-US" sz="3200" b="1" dirty="0">
              <a:solidFill>
                <a:srgbClr val="FFFFFF"/>
              </a:solidFill>
              <a:latin typeface="Arial"/>
            </a:endParaRPr>
          </a:p>
        </p:txBody>
      </p:sp>
    </p:spTree>
    <p:extLst>
      <p:ext uri="{BB962C8B-B14F-4D97-AF65-F5344CB8AC3E}">
        <p14:creationId xmlns:p14="http://schemas.microsoft.com/office/powerpoint/2010/main" val="1231531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6</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a:rPr>
              <a:t>In what year was the first </a:t>
            </a:r>
            <a:br>
              <a:rPr lang="en-US" sz="7238" b="1" dirty="0">
                <a:solidFill>
                  <a:srgbClr val="FFFFFF"/>
                </a:solidFill>
                <a:latin typeface="Arial"/>
              </a:rPr>
            </a:br>
            <a:r>
              <a:rPr lang="en-US" sz="7238" b="1" dirty="0">
                <a:solidFill>
                  <a:srgbClr val="FFFFFF"/>
                </a:solidFill>
                <a:latin typeface="Arial"/>
              </a:rPr>
              <a:t>Toy Story movie released </a:t>
            </a:r>
            <a:br>
              <a:rPr lang="en-US" sz="7238" b="1" dirty="0">
                <a:solidFill>
                  <a:srgbClr val="FFFFFF"/>
                </a:solidFill>
                <a:latin typeface="Arial"/>
              </a:rPr>
            </a:br>
            <a:r>
              <a:rPr lang="en-US" sz="7238" b="1" dirty="0">
                <a:solidFill>
                  <a:srgbClr val="FFFFFF"/>
                </a:solidFill>
                <a:latin typeface="Arial"/>
              </a:rPr>
              <a:t>in the UK?</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7</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What’s the name of Kristoff’s pet reindeer in Frozen?</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8</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How many infinity stones are there in Marvel’s Infinity War?</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9</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a:rPr>
              <a:t>Who came second in the first ever series of ‘Pop Idol’</a:t>
            </a:r>
          </a:p>
          <a:p>
            <a:pPr marL="0" lvl="0" indent="0" algn="ctr">
              <a:lnSpc>
                <a:spcPts val="10133"/>
              </a:lnSpc>
              <a:spcBef>
                <a:spcPct val="0"/>
              </a:spcBef>
            </a:pPr>
            <a:r>
              <a:rPr lang="en-US" sz="7238" b="1" dirty="0">
                <a:solidFill>
                  <a:srgbClr val="FFFFFF"/>
                </a:solidFill>
                <a:latin typeface="Arial"/>
              </a:rPr>
              <a:t>in 2002?</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10</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In the pilot episode of Friends, what is Rachel Green first seen wearing?</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11</a:t>
            </a:r>
          </a:p>
        </p:txBody>
      </p:sp>
      <p:sp>
        <p:nvSpPr>
          <p:cNvPr id="6" name="TextBox 6"/>
          <p:cNvSpPr txBox="1"/>
          <p:nvPr/>
        </p:nvSpPr>
        <p:spPr>
          <a:xfrm>
            <a:off x="2495017" y="3238500"/>
            <a:ext cx="13297966" cy="4850943"/>
          </a:xfrm>
          <a:prstGeom prst="rect">
            <a:avLst/>
          </a:prstGeom>
        </p:spPr>
        <p:txBody>
          <a:bodyPr lIns="0" tIns="0" rIns="0" bIns="0" rtlCol="0" anchor="t">
            <a:spAutoFit/>
          </a:bodyPr>
          <a:lstStyle/>
          <a:p>
            <a:pPr marL="0" lvl="0" indent="0" algn="ctr">
              <a:lnSpc>
                <a:spcPts val="7699"/>
              </a:lnSpc>
              <a:spcBef>
                <a:spcPct val="0"/>
              </a:spcBef>
            </a:pPr>
            <a:r>
              <a:rPr lang="en-US" sz="5499" b="1" dirty="0">
                <a:solidFill>
                  <a:srgbClr val="FFFFFF"/>
                </a:solidFill>
                <a:latin typeface="Arial"/>
              </a:rPr>
              <a:t>The Netflix film Marriage Story was nominated at the Oscars, but which other movie about divorce, and winner of five Oscars, was first released </a:t>
            </a:r>
            <a:br>
              <a:rPr lang="en-US" sz="5499" b="1" dirty="0">
                <a:solidFill>
                  <a:srgbClr val="FFFFFF"/>
                </a:solidFill>
                <a:latin typeface="Arial"/>
              </a:rPr>
            </a:br>
            <a:r>
              <a:rPr lang="en-US" sz="5499" b="1" dirty="0">
                <a:solidFill>
                  <a:srgbClr val="FFFFFF"/>
                </a:solidFill>
                <a:latin typeface="Arial"/>
              </a:rPr>
              <a:t>40 years ago?</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12</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 does SpongeBob Squarepants live in?</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13</a:t>
            </a:r>
          </a:p>
        </p:txBody>
      </p:sp>
      <p:sp>
        <p:nvSpPr>
          <p:cNvPr id="6" name="TextBox 6"/>
          <p:cNvSpPr txBox="1"/>
          <p:nvPr/>
        </p:nvSpPr>
        <p:spPr>
          <a:xfrm>
            <a:off x="2495017" y="3171037"/>
            <a:ext cx="13297966" cy="4183353"/>
          </a:xfrm>
          <a:prstGeom prst="rect">
            <a:avLst/>
          </a:prstGeom>
        </p:spPr>
        <p:txBody>
          <a:bodyPr lIns="0" tIns="0" rIns="0" bIns="0" rtlCol="0" anchor="t">
            <a:spAutoFit/>
          </a:bodyPr>
          <a:lstStyle/>
          <a:p>
            <a:pPr marL="0" lvl="0" indent="0" algn="ctr">
              <a:lnSpc>
                <a:spcPts val="8399"/>
              </a:lnSpc>
              <a:spcBef>
                <a:spcPct val="0"/>
              </a:spcBef>
            </a:pPr>
            <a:r>
              <a:rPr lang="en-US" sz="5999" b="1" dirty="0">
                <a:solidFill>
                  <a:srgbClr val="FFFFFF"/>
                </a:solidFill>
                <a:latin typeface="Arial"/>
              </a:rPr>
              <a:t>Which British sitcom caused controversy by giving its male lead the surname Shipman and a female character the surname Sutcliffe?</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14</a:t>
            </a:r>
          </a:p>
        </p:txBody>
      </p:sp>
      <p:sp>
        <p:nvSpPr>
          <p:cNvPr id="6" name="TextBox 6"/>
          <p:cNvSpPr txBox="1"/>
          <p:nvPr/>
        </p:nvSpPr>
        <p:spPr>
          <a:xfrm>
            <a:off x="2495017" y="3489806"/>
            <a:ext cx="13297966" cy="3863494"/>
          </a:xfrm>
          <a:prstGeom prst="rect">
            <a:avLst/>
          </a:prstGeom>
        </p:spPr>
        <p:txBody>
          <a:bodyPr lIns="0" tIns="0" rIns="0" bIns="0" rtlCol="0" anchor="t">
            <a:spAutoFit/>
          </a:bodyPr>
          <a:lstStyle/>
          <a:p>
            <a:pPr marL="0" lvl="0" indent="0" algn="ctr">
              <a:lnSpc>
                <a:spcPts val="7699"/>
              </a:lnSpc>
              <a:spcBef>
                <a:spcPct val="0"/>
              </a:spcBef>
            </a:pPr>
            <a:r>
              <a:rPr lang="en-US" sz="5499" b="1" dirty="0">
                <a:solidFill>
                  <a:srgbClr val="FFFFFF"/>
                </a:solidFill>
                <a:latin typeface="Arial" panose="020B0604020202020204" pitchFamily="34" charset="0"/>
                <a:cs typeface="Arial" panose="020B0604020202020204" pitchFamily="34" charset="0"/>
              </a:rPr>
              <a:t>In January 1976, Bohemian Rhapsody was finally knocked off the Number One spot by a song that’s mentioned in its lyrics. What was the song?</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15</a:t>
            </a:r>
          </a:p>
        </p:txBody>
      </p:sp>
      <p:sp>
        <p:nvSpPr>
          <p:cNvPr id="6" name="TextBox 6"/>
          <p:cNvSpPr txBox="1"/>
          <p:nvPr/>
        </p:nvSpPr>
        <p:spPr>
          <a:xfrm>
            <a:off x="2495017" y="3846635"/>
            <a:ext cx="13297966" cy="3132752"/>
          </a:xfrm>
          <a:prstGeom prst="rect">
            <a:avLst/>
          </a:prstGeom>
        </p:spPr>
        <p:txBody>
          <a:bodyPr lIns="0" tIns="0" rIns="0" bIns="0" rtlCol="0" anchor="t">
            <a:spAutoFit/>
          </a:bodyPr>
          <a:lstStyle/>
          <a:p>
            <a:pPr marL="0" lvl="0" indent="0" algn="ctr">
              <a:lnSpc>
                <a:spcPts val="8399"/>
              </a:lnSpc>
              <a:spcBef>
                <a:spcPct val="0"/>
              </a:spcBef>
            </a:pPr>
            <a:r>
              <a:rPr lang="en-US" sz="5999" b="1" dirty="0">
                <a:solidFill>
                  <a:srgbClr val="FFFFFF"/>
                </a:solidFill>
                <a:latin typeface="Arial" panose="020B0604020202020204" pitchFamily="34" charset="0"/>
                <a:cs typeface="Arial" panose="020B0604020202020204" pitchFamily="34" charset="0"/>
              </a:rPr>
              <a:t>Who directed all the following films? Apollo 13, A Beautiful Mind and </a:t>
            </a:r>
            <a:br>
              <a:rPr lang="en-US" sz="5999" b="1" dirty="0">
                <a:solidFill>
                  <a:srgbClr val="FFFFFF"/>
                </a:solidFill>
                <a:latin typeface="Arial" panose="020B0604020202020204" pitchFamily="34" charset="0"/>
                <a:cs typeface="Arial" panose="020B0604020202020204" pitchFamily="34" charset="0"/>
              </a:rPr>
            </a:br>
            <a:r>
              <a:rPr lang="en-US" sz="5999" b="1" dirty="0">
                <a:solidFill>
                  <a:srgbClr val="FFFFFF"/>
                </a:solidFill>
                <a:latin typeface="Arial" panose="020B0604020202020204" pitchFamily="34" charset="0"/>
                <a:cs typeface="Arial" panose="020B0604020202020204" pitchFamily="34" charset="0"/>
              </a:rPr>
              <a:t>The Da Vinci Code</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19">
            <a:extLst>
              <a:ext uri="{FF2B5EF4-FFF2-40B4-BE49-F238E27FC236}">
                <a16:creationId xmlns:a16="http://schemas.microsoft.com/office/drawing/2014/main" id="{2A2C427E-1878-4E69-BBEA-CF3CB547987C}"/>
              </a:ext>
            </a:extLst>
          </p:cNvPr>
          <p:cNvSpPr txBox="1"/>
          <p:nvPr/>
        </p:nvSpPr>
        <p:spPr>
          <a:xfrm>
            <a:off x="3022124" y="2961937"/>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BONUS ROUND</a:t>
            </a:r>
          </a:p>
        </p:txBody>
      </p:sp>
      <p:sp>
        <p:nvSpPr>
          <p:cNvPr id="5" name="TextBox 6">
            <a:extLst>
              <a:ext uri="{FF2B5EF4-FFF2-40B4-BE49-F238E27FC236}">
                <a16:creationId xmlns:a16="http://schemas.microsoft.com/office/drawing/2014/main" id="{E457FCBD-F6FB-44AE-A57F-D615334812DA}"/>
              </a:ext>
            </a:extLst>
          </p:cNvPr>
          <p:cNvSpPr txBox="1"/>
          <p:nvPr/>
        </p:nvSpPr>
        <p:spPr>
          <a:xfrm>
            <a:off x="3022124" y="3435660"/>
            <a:ext cx="12243752" cy="1707840"/>
          </a:xfrm>
          <a:prstGeom prst="rect">
            <a:avLst/>
          </a:prstGeom>
        </p:spPr>
        <p:txBody>
          <a:bodyPr lIns="0" tIns="0" rIns="0" bIns="0" rtlCol="0" anchor="t">
            <a:spAutoFit/>
          </a:bodyPr>
          <a:lstStyle/>
          <a:p>
            <a:pPr marL="0" lvl="0" indent="0" algn="ctr">
              <a:lnSpc>
                <a:spcPts val="14560"/>
              </a:lnSpc>
              <a:spcBef>
                <a:spcPct val="0"/>
              </a:spcBef>
            </a:pPr>
            <a:r>
              <a:rPr lang="en-US" sz="10400" b="1" dirty="0">
                <a:solidFill>
                  <a:srgbClr val="FFFFFF"/>
                </a:solidFill>
                <a:latin typeface="Arial"/>
              </a:rPr>
              <a:t>Autism</a:t>
            </a:r>
          </a:p>
        </p:txBody>
      </p:sp>
      <p:sp>
        <p:nvSpPr>
          <p:cNvPr id="6" name="TextBox 5">
            <a:extLst>
              <a:ext uri="{FF2B5EF4-FFF2-40B4-BE49-F238E27FC236}">
                <a16:creationId xmlns:a16="http://schemas.microsoft.com/office/drawing/2014/main" id="{E4242280-D9AC-4A9F-BEFC-B14156CA3C9B}"/>
              </a:ext>
            </a:extLst>
          </p:cNvPr>
          <p:cNvSpPr txBox="1"/>
          <p:nvPr/>
        </p:nvSpPr>
        <p:spPr>
          <a:xfrm>
            <a:off x="3945397" y="5512181"/>
            <a:ext cx="10397205" cy="1839734"/>
          </a:xfrm>
          <a:prstGeom prst="rect">
            <a:avLst/>
          </a:prstGeom>
        </p:spPr>
        <p:txBody>
          <a:bodyPr wrap="square" lIns="0" tIns="0" rIns="0" bIns="0" rtlCol="0" anchor="t">
            <a:spAutoFit/>
          </a:bodyPr>
          <a:lstStyle/>
          <a:p>
            <a:pPr marL="0" lvl="0" indent="0" algn="ctr">
              <a:lnSpc>
                <a:spcPts val="7511"/>
              </a:lnSpc>
              <a:spcBef>
                <a:spcPct val="0"/>
              </a:spcBef>
            </a:pPr>
            <a:r>
              <a:rPr lang="en-US" sz="5365" b="1" dirty="0">
                <a:solidFill>
                  <a:srgbClr val="FFFFFF"/>
                </a:solidFill>
                <a:latin typeface="Arial"/>
              </a:rPr>
              <a:t>Learn something new and gain a few crucial extra points!</a:t>
            </a:r>
          </a:p>
        </p:txBody>
      </p:sp>
    </p:spTree>
    <p:extLst>
      <p:ext uri="{BB962C8B-B14F-4D97-AF65-F5344CB8AC3E}">
        <p14:creationId xmlns:p14="http://schemas.microsoft.com/office/powerpoint/2010/main" val="3779523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2: FILM / TV / MUSIC</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16</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panose="020B0604020202020204" pitchFamily="34" charset="0"/>
                <a:cs typeface="Arial" panose="020B0604020202020204" pitchFamily="34" charset="0"/>
              </a:rPr>
              <a:t>In The Beatles’ ‘Penny Lane’ what is a nurse selling from</a:t>
            </a:r>
          </a:p>
          <a:p>
            <a:pPr marL="0" lvl="0" indent="0" algn="ctr">
              <a:lnSpc>
                <a:spcPts val="10133"/>
              </a:lnSpc>
              <a:spcBef>
                <a:spcPct val="0"/>
              </a:spcBef>
            </a:pPr>
            <a:r>
              <a:rPr lang="en-US" sz="7238" b="1" dirty="0">
                <a:solidFill>
                  <a:srgbClr val="FFFFFF"/>
                </a:solidFill>
                <a:latin typeface="Arial" panose="020B0604020202020204" pitchFamily="34" charset="0"/>
                <a:cs typeface="Arial" panose="020B0604020202020204" pitchFamily="34" charset="0"/>
              </a:rPr>
              <a:t>a tray?</a:t>
            </a:r>
          </a:p>
        </p:txBody>
      </p:sp>
      <p:pic>
        <p:nvPicPr>
          <p:cNvPr id="7" name="Picture 7"/>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8" name="Picture 8"/>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grpSp>
        <p:nvGrpSpPr>
          <p:cNvPr id="4" name="Group 4"/>
          <p:cNvGrpSpPr/>
          <p:nvPr/>
        </p:nvGrpSpPr>
        <p:grpSpPr>
          <a:xfrm>
            <a:off x="7739989" y="2615636"/>
            <a:ext cx="2808022" cy="710261"/>
            <a:chOff x="0" y="0"/>
            <a:chExt cx="3744030" cy="947015"/>
          </a:xfrm>
        </p:grpSpPr>
        <p:grpSp>
          <p:nvGrpSpPr>
            <p:cNvPr id="5" name="Group 5"/>
            <p:cNvGrpSpPr>
              <a:grpSpLocks noChangeAspect="1"/>
            </p:cNvGrpSpPr>
            <p:nvPr/>
          </p:nvGrpSpPr>
          <p:grpSpPr>
            <a:xfrm>
              <a:off x="0" y="0"/>
              <a:ext cx="994010" cy="947015"/>
              <a:chOff x="0" y="0"/>
              <a:chExt cx="1772920" cy="1689100"/>
            </a:xfrm>
          </p:grpSpPr>
          <p:sp>
            <p:nvSpPr>
              <p:cNvPr id="6" name="Freeform 6"/>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0084B6"/>
              </a:solidFill>
            </p:spPr>
          </p:sp>
        </p:grpSp>
        <p:grpSp>
          <p:nvGrpSpPr>
            <p:cNvPr id="7" name="Group 7"/>
            <p:cNvGrpSpPr>
              <a:grpSpLocks noChangeAspect="1"/>
            </p:cNvGrpSpPr>
            <p:nvPr/>
          </p:nvGrpSpPr>
          <p:grpSpPr>
            <a:xfrm>
              <a:off x="1375010" y="0"/>
              <a:ext cx="994010" cy="947015"/>
              <a:chOff x="0" y="0"/>
              <a:chExt cx="1772920" cy="1689100"/>
            </a:xfrm>
          </p:grpSpPr>
          <p:sp>
            <p:nvSpPr>
              <p:cNvPr id="8" name="Freeform 8"/>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0084B6"/>
              </a:solidFill>
            </p:spPr>
          </p:sp>
        </p:grpSp>
        <p:grpSp>
          <p:nvGrpSpPr>
            <p:cNvPr id="9" name="Group 9"/>
            <p:cNvGrpSpPr>
              <a:grpSpLocks noChangeAspect="1"/>
            </p:cNvGrpSpPr>
            <p:nvPr/>
          </p:nvGrpSpPr>
          <p:grpSpPr>
            <a:xfrm>
              <a:off x="2750020" y="0"/>
              <a:ext cx="994010" cy="947015"/>
              <a:chOff x="0" y="0"/>
              <a:chExt cx="1772920" cy="1689100"/>
            </a:xfrm>
          </p:grpSpPr>
          <p:sp>
            <p:nvSpPr>
              <p:cNvPr id="10" name="Freeform 10"/>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0084B6"/>
              </a:solidFill>
            </p:spPr>
          </p:sp>
        </p:grpSp>
      </p:grpSp>
      <p:sp>
        <p:nvSpPr>
          <p:cNvPr id="11" name="TextBox 11"/>
          <p:cNvSpPr txBox="1"/>
          <p:nvPr/>
        </p:nvSpPr>
        <p:spPr>
          <a:xfrm>
            <a:off x="3022124" y="4477595"/>
            <a:ext cx="12243752" cy="1748383"/>
          </a:xfrm>
          <a:prstGeom prst="rect">
            <a:avLst/>
          </a:prstGeom>
        </p:spPr>
        <p:txBody>
          <a:bodyPr lIns="0" tIns="0" rIns="0" bIns="0" rtlCol="0" anchor="t">
            <a:spAutoFit/>
          </a:bodyPr>
          <a:lstStyle/>
          <a:p>
            <a:pPr marL="0" lvl="0" indent="0" algn="ctr">
              <a:lnSpc>
                <a:spcPts val="14560"/>
              </a:lnSpc>
              <a:spcBef>
                <a:spcPct val="0"/>
              </a:spcBef>
            </a:pPr>
            <a:r>
              <a:rPr lang="en-US" sz="10400" b="1" dirty="0">
                <a:solidFill>
                  <a:srgbClr val="FFFFFF"/>
                </a:solidFill>
                <a:latin typeface="Arial"/>
              </a:rPr>
              <a:t>Sport and games</a:t>
            </a:r>
          </a:p>
        </p:txBody>
      </p:sp>
      <p:grpSp>
        <p:nvGrpSpPr>
          <p:cNvPr id="12" name="Group 12"/>
          <p:cNvGrpSpPr/>
          <p:nvPr/>
        </p:nvGrpSpPr>
        <p:grpSpPr>
          <a:xfrm>
            <a:off x="1899907" y="6726635"/>
            <a:ext cx="2816133" cy="2010638"/>
            <a:chOff x="0" y="0"/>
            <a:chExt cx="3754844" cy="2680850"/>
          </a:xfrm>
        </p:grpSpPr>
        <p:pic>
          <p:nvPicPr>
            <p:cNvPr id="13" name="Picture 13"/>
            <p:cNvPicPr>
              <a:picLocks noChangeAspect="1"/>
            </p:cNvPicPr>
            <p:nvPr/>
          </p:nvPicPr>
          <p:blipFill>
            <a:blip r:embed="rId2"/>
            <a:srcRect/>
            <a:stretch>
              <a:fillRect/>
            </a:stretch>
          </p:blipFill>
          <p:spPr>
            <a:xfrm>
              <a:off x="155864" y="0"/>
              <a:ext cx="2680850" cy="2680850"/>
            </a:xfrm>
            <a:prstGeom prst="rect">
              <a:avLst/>
            </a:prstGeom>
          </p:spPr>
        </p:pic>
        <p:pic>
          <p:nvPicPr>
            <p:cNvPr id="14" name="Picture 14"/>
            <p:cNvPicPr>
              <a:picLocks noChangeAspect="1"/>
            </p:cNvPicPr>
            <p:nvPr/>
          </p:nvPicPr>
          <p:blipFill>
            <a:blip r:embed="rId3"/>
            <a:srcRect/>
            <a:stretch>
              <a:fillRect/>
            </a:stretch>
          </p:blipFill>
          <p:spPr>
            <a:xfrm>
              <a:off x="0" y="1184561"/>
              <a:ext cx="1496289" cy="1496289"/>
            </a:xfrm>
            <a:prstGeom prst="rect">
              <a:avLst/>
            </a:prstGeom>
          </p:spPr>
        </p:pic>
        <p:pic>
          <p:nvPicPr>
            <p:cNvPr id="15" name="Picture 15"/>
            <p:cNvPicPr>
              <a:picLocks noChangeAspect="1"/>
            </p:cNvPicPr>
            <p:nvPr/>
          </p:nvPicPr>
          <p:blipFill>
            <a:blip r:embed="rId4"/>
            <a:srcRect/>
            <a:stretch>
              <a:fillRect/>
            </a:stretch>
          </p:blipFill>
          <p:spPr>
            <a:xfrm>
              <a:off x="2109375" y="1035382"/>
              <a:ext cx="1645469" cy="1645469"/>
            </a:xfrm>
            <a:prstGeom prst="rect">
              <a:avLst/>
            </a:prstGeom>
          </p:spPr>
        </p:pic>
      </p:grpSp>
      <p:grpSp>
        <p:nvGrpSpPr>
          <p:cNvPr id="16" name="Group 16"/>
          <p:cNvGrpSpPr/>
          <p:nvPr/>
        </p:nvGrpSpPr>
        <p:grpSpPr>
          <a:xfrm rot="780867">
            <a:off x="13676068" y="6578006"/>
            <a:ext cx="2945821" cy="2307896"/>
            <a:chOff x="0" y="0"/>
            <a:chExt cx="3927761" cy="3077194"/>
          </a:xfrm>
        </p:grpSpPr>
        <p:pic>
          <p:nvPicPr>
            <p:cNvPr id="17" name="Picture 17"/>
            <p:cNvPicPr>
              <a:picLocks noChangeAspect="1"/>
            </p:cNvPicPr>
            <p:nvPr/>
          </p:nvPicPr>
          <p:blipFill>
            <a:blip r:embed="rId5"/>
            <a:srcRect/>
            <a:stretch>
              <a:fillRect/>
            </a:stretch>
          </p:blipFill>
          <p:spPr>
            <a:xfrm>
              <a:off x="0" y="0"/>
              <a:ext cx="2743200" cy="2743200"/>
            </a:xfrm>
            <a:prstGeom prst="rect">
              <a:avLst/>
            </a:prstGeom>
          </p:spPr>
        </p:pic>
        <p:pic>
          <p:nvPicPr>
            <p:cNvPr id="18" name="Picture 18"/>
            <p:cNvPicPr>
              <a:picLocks noChangeAspect="1"/>
            </p:cNvPicPr>
            <p:nvPr/>
          </p:nvPicPr>
          <p:blipFill>
            <a:blip r:embed="rId6"/>
            <a:srcRect/>
            <a:stretch>
              <a:fillRect/>
            </a:stretch>
          </p:blipFill>
          <p:spPr>
            <a:xfrm>
              <a:off x="1371600" y="521033"/>
              <a:ext cx="2556161" cy="2556161"/>
            </a:xfrm>
            <a:prstGeom prst="rect">
              <a:avLst/>
            </a:prstGeom>
          </p:spPr>
        </p:pic>
      </p:grpSp>
      <p:sp>
        <p:nvSpPr>
          <p:cNvPr id="19" name="TextBox 19"/>
          <p:cNvSpPr txBox="1"/>
          <p:nvPr/>
        </p:nvSpPr>
        <p:spPr>
          <a:xfrm>
            <a:off x="3022124" y="4003872"/>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ROUND 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40" b="1" dirty="0">
                <a:solidFill>
                  <a:srgbClr val="FFFFFF"/>
                </a:solidFill>
                <a:latin typeface="Arial" panose="020B0604020202020204" pitchFamily="34" charset="0"/>
                <a:cs typeface="Arial" panose="020B0604020202020204" pitchFamily="34" charset="0"/>
              </a:rPr>
              <a:t>Which Englishman has managed the most Premier League matches?</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2</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panose="020B0604020202020204" pitchFamily="34" charset="0"/>
                <a:cs typeface="Arial" panose="020B0604020202020204" pitchFamily="34" charset="0"/>
              </a:rPr>
              <a:t>What number is at the top of a dice if four is at the bottom?</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3</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How many players are there on ONE side in a beach volleyball team?</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4</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In what round did Tyson Fury beat Deontay Wilder in their recent rematch?</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5</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a:rPr>
              <a:t>How many clubs did David Beckham play for during</a:t>
            </a:r>
          </a:p>
          <a:p>
            <a:pPr marL="0" lvl="0" indent="0" algn="ctr">
              <a:lnSpc>
                <a:spcPts val="10133"/>
              </a:lnSpc>
              <a:spcBef>
                <a:spcPct val="0"/>
              </a:spcBef>
            </a:pPr>
            <a:r>
              <a:rPr lang="en-US" sz="7238" b="1" dirty="0">
                <a:solidFill>
                  <a:srgbClr val="FFFFFF"/>
                </a:solidFill>
                <a:latin typeface="Arial"/>
              </a:rPr>
              <a:t>his career?</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6</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In judo, what colour belt follows yellow?</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7</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a:rPr>
              <a:t>In feet, how wide is a</a:t>
            </a:r>
          </a:p>
          <a:p>
            <a:pPr marL="0" lvl="0" indent="0" algn="ctr">
              <a:lnSpc>
                <a:spcPts val="10133"/>
              </a:lnSpc>
              <a:spcBef>
                <a:spcPct val="0"/>
              </a:spcBef>
            </a:pPr>
            <a:r>
              <a:rPr lang="en-US" sz="7238" b="1" dirty="0">
                <a:solidFill>
                  <a:srgbClr val="FFFFFF"/>
                </a:solidFill>
                <a:latin typeface="Arial"/>
              </a:rPr>
              <a:t>hockey goal?</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8</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What’s the only property that’s south of the river on a Monopoly board?</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19">
            <a:extLst>
              <a:ext uri="{FF2B5EF4-FFF2-40B4-BE49-F238E27FC236}">
                <a16:creationId xmlns:a16="http://schemas.microsoft.com/office/drawing/2014/main" id="{2A2C427E-1878-4E69-BBEA-CF3CB547987C}"/>
              </a:ext>
            </a:extLst>
          </p:cNvPr>
          <p:cNvSpPr txBox="1"/>
          <p:nvPr/>
        </p:nvSpPr>
        <p:spPr>
          <a:xfrm>
            <a:off x="3022124" y="1638300"/>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BONUS ROUND</a:t>
            </a:r>
          </a:p>
        </p:txBody>
      </p:sp>
      <p:sp>
        <p:nvSpPr>
          <p:cNvPr id="6" name="TextBox 5">
            <a:extLst>
              <a:ext uri="{FF2B5EF4-FFF2-40B4-BE49-F238E27FC236}">
                <a16:creationId xmlns:a16="http://schemas.microsoft.com/office/drawing/2014/main" id="{48900AB5-D16E-4911-A933-8865F30788F9}"/>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a:t>
            </a:r>
          </a:p>
        </p:txBody>
      </p:sp>
      <p:sp>
        <p:nvSpPr>
          <p:cNvPr id="7" name="TextBox 6">
            <a:extLst>
              <a:ext uri="{FF2B5EF4-FFF2-40B4-BE49-F238E27FC236}">
                <a16:creationId xmlns:a16="http://schemas.microsoft.com/office/drawing/2014/main" id="{12811B57-4D6E-4FA9-B244-520CF0D1263A}"/>
              </a:ext>
            </a:extLst>
          </p:cNvPr>
          <p:cNvSpPr txBox="1"/>
          <p:nvPr/>
        </p:nvSpPr>
        <p:spPr>
          <a:xfrm>
            <a:off x="2495017" y="3537734"/>
            <a:ext cx="13297966" cy="4265783"/>
          </a:xfrm>
          <a:prstGeom prst="rect">
            <a:avLst/>
          </a:prstGeom>
        </p:spPr>
        <p:txBody>
          <a:bodyPr wrap="square" lIns="0" tIns="0" rIns="0" bIns="0" rtlCol="0" anchor="t">
            <a:spAutoFit/>
          </a:bodyPr>
          <a:lstStyle/>
          <a:p>
            <a:pPr lvl="0" algn="ctr"/>
            <a:r>
              <a:rPr lang="en-GB" sz="7240" b="1" dirty="0">
                <a:solidFill>
                  <a:schemeClr val="bg1"/>
                </a:solidFill>
                <a:latin typeface="Arial" panose="020B0604020202020204" pitchFamily="34" charset="0"/>
                <a:cs typeface="Arial" panose="020B0604020202020204" pitchFamily="34" charset="0"/>
              </a:rPr>
              <a:t>How many people in the</a:t>
            </a:r>
            <a:br>
              <a:rPr lang="en-GB" sz="7240" b="1" dirty="0">
                <a:solidFill>
                  <a:schemeClr val="bg1"/>
                </a:solidFill>
                <a:latin typeface="Arial" panose="020B0604020202020204" pitchFamily="34" charset="0"/>
                <a:cs typeface="Arial" panose="020B0604020202020204" pitchFamily="34" charset="0"/>
              </a:rPr>
            </a:br>
            <a:r>
              <a:rPr lang="en-GB" sz="7240" b="1" dirty="0">
                <a:solidFill>
                  <a:schemeClr val="bg1"/>
                </a:solidFill>
                <a:latin typeface="Arial" panose="020B0604020202020204" pitchFamily="34" charset="0"/>
                <a:cs typeface="Arial" panose="020B0604020202020204" pitchFamily="34" charset="0"/>
              </a:rPr>
              <a:t>UK have been diagnosed</a:t>
            </a:r>
            <a:br>
              <a:rPr lang="en-GB" sz="7240" b="1" dirty="0">
                <a:solidFill>
                  <a:schemeClr val="bg1"/>
                </a:solidFill>
                <a:latin typeface="Arial" panose="020B0604020202020204" pitchFamily="34" charset="0"/>
                <a:cs typeface="Arial" panose="020B0604020202020204" pitchFamily="34" charset="0"/>
              </a:rPr>
            </a:br>
            <a:r>
              <a:rPr lang="en-GB" sz="7240" b="1" dirty="0">
                <a:solidFill>
                  <a:schemeClr val="bg1"/>
                </a:solidFill>
                <a:latin typeface="Arial" panose="020B0604020202020204" pitchFamily="34" charset="0"/>
                <a:cs typeface="Arial" panose="020B0604020202020204" pitchFamily="34" charset="0"/>
              </a:rPr>
              <a:t>with autism? </a:t>
            </a:r>
            <a:br>
              <a:rPr lang="en-GB" sz="7240" b="1" dirty="0">
                <a:solidFill>
                  <a:schemeClr val="bg1"/>
                </a:solidFill>
                <a:latin typeface="Arial" panose="020B0604020202020204" pitchFamily="34" charset="0"/>
                <a:cs typeface="Arial" panose="020B0604020202020204" pitchFamily="34" charset="0"/>
              </a:rPr>
            </a:br>
            <a:r>
              <a:rPr lang="en-GB" sz="6000" b="1" dirty="0">
                <a:solidFill>
                  <a:schemeClr val="bg1"/>
                </a:solidFill>
                <a:latin typeface="Arial" panose="020B0604020202020204" pitchFamily="34" charset="0"/>
                <a:cs typeface="Arial" panose="020B0604020202020204" pitchFamily="34" charset="0"/>
              </a:rPr>
              <a:t>(to the nearest 100,000) </a:t>
            </a:r>
            <a:endParaRPr lang="en-GB" sz="724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200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9</a:t>
            </a:r>
          </a:p>
        </p:txBody>
      </p:sp>
      <p:sp>
        <p:nvSpPr>
          <p:cNvPr id="6" name="TextBox 6"/>
          <p:cNvSpPr txBox="1"/>
          <p:nvPr/>
        </p:nvSpPr>
        <p:spPr>
          <a:xfrm>
            <a:off x="2495017" y="415854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In golf, what’s it called if you hit 3 under par on a</a:t>
            </a:r>
            <a:br>
              <a:rPr lang="en-US" sz="7238" b="1" dirty="0">
                <a:solidFill>
                  <a:srgbClr val="FFFFFF"/>
                </a:solidFill>
                <a:latin typeface="Arial"/>
              </a:rPr>
            </a:br>
            <a:r>
              <a:rPr lang="en-US" sz="7238" b="1" dirty="0">
                <a:solidFill>
                  <a:srgbClr val="FFFFFF"/>
                </a:solidFill>
                <a:latin typeface="Arial"/>
              </a:rPr>
              <a:t>single hole?</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10</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a:rPr>
              <a:t>What is the last event in</a:t>
            </a:r>
          </a:p>
          <a:p>
            <a:pPr marL="0" lvl="0" indent="0" algn="ctr">
              <a:lnSpc>
                <a:spcPts val="10133"/>
              </a:lnSpc>
              <a:spcBef>
                <a:spcPct val="0"/>
              </a:spcBef>
            </a:pPr>
            <a:r>
              <a:rPr lang="en-US" sz="7238" b="1" dirty="0">
                <a:solidFill>
                  <a:srgbClr val="FFFFFF"/>
                </a:solidFill>
                <a:latin typeface="Arial"/>
              </a:rPr>
              <a:t>the decathlon?</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11</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Where is the 2023 Rugby World Cup being held?</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12</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Which games company makes Fortnite?</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13</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How many times did Tim Henman reach the semi-finals at Wimbledon?</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14</a:t>
            </a:r>
          </a:p>
        </p:txBody>
      </p:sp>
      <p:sp>
        <p:nvSpPr>
          <p:cNvPr id="6" name="TextBox 6"/>
          <p:cNvSpPr txBox="1"/>
          <p:nvPr/>
        </p:nvSpPr>
        <p:spPr>
          <a:xfrm>
            <a:off x="2495017" y="4158544"/>
            <a:ext cx="13518016" cy="2477922"/>
          </a:xfrm>
          <a:prstGeom prst="rect">
            <a:avLst/>
          </a:prstGeom>
        </p:spPr>
        <p:txBody>
          <a:bodyPr wrap="square" lIns="0" tIns="0" rIns="0" bIns="0" rtlCol="0" anchor="t">
            <a:spAutoFit/>
          </a:bodyPr>
          <a:lstStyle/>
          <a:p>
            <a:pPr marL="0" lvl="0" indent="0" algn="ctr">
              <a:lnSpc>
                <a:spcPts val="10133"/>
              </a:lnSpc>
              <a:spcBef>
                <a:spcPct val="0"/>
              </a:spcBef>
            </a:pPr>
            <a:r>
              <a:rPr lang="en-US" sz="7238" b="1" dirty="0">
                <a:solidFill>
                  <a:srgbClr val="FFFFFF"/>
                </a:solidFill>
                <a:latin typeface="Arial"/>
              </a:rPr>
              <a:t>In Cluedo, which two weapons are traditional weapons?</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15</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At what age does a filly become a mare?</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3: SPORT AND GAMES</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16</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In darts, what’s the lowest number that cannot be scored with a single throw?</a:t>
            </a:r>
          </a:p>
        </p:txBody>
      </p:sp>
      <p:grpSp>
        <p:nvGrpSpPr>
          <p:cNvPr id="7" name="Group 7"/>
          <p:cNvGrpSpPr/>
          <p:nvPr/>
        </p:nvGrpSpPr>
        <p:grpSpPr>
          <a:xfrm>
            <a:off x="1905790" y="7627116"/>
            <a:ext cx="1502532" cy="1072765"/>
            <a:chOff x="0" y="0"/>
            <a:chExt cx="2003376" cy="1430353"/>
          </a:xfrm>
        </p:grpSpPr>
        <p:pic>
          <p:nvPicPr>
            <p:cNvPr id="8" name="Picture 8"/>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9" name="Picture 9"/>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10" name="Picture 10"/>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11" name="Group 11"/>
          <p:cNvGrpSpPr/>
          <p:nvPr/>
        </p:nvGrpSpPr>
        <p:grpSpPr>
          <a:xfrm rot="780867">
            <a:off x="15120323" y="7636504"/>
            <a:ext cx="1345321" cy="1053988"/>
            <a:chOff x="0" y="0"/>
            <a:chExt cx="1793761" cy="1405317"/>
          </a:xfrm>
        </p:grpSpPr>
        <p:pic>
          <p:nvPicPr>
            <p:cNvPr id="12" name="Picture 12"/>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3" name="Picture 13"/>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4477595"/>
            <a:ext cx="12243752" cy="1748383"/>
          </a:xfrm>
          <a:prstGeom prst="rect">
            <a:avLst/>
          </a:prstGeom>
        </p:spPr>
        <p:txBody>
          <a:bodyPr lIns="0" tIns="0" rIns="0" bIns="0" rtlCol="0" anchor="t">
            <a:spAutoFit/>
          </a:bodyPr>
          <a:lstStyle/>
          <a:p>
            <a:pPr marL="0" lvl="0" indent="0" algn="ctr">
              <a:lnSpc>
                <a:spcPts val="14560"/>
              </a:lnSpc>
              <a:spcBef>
                <a:spcPct val="0"/>
              </a:spcBef>
            </a:pPr>
            <a:r>
              <a:rPr lang="en-US" sz="10400" b="1" dirty="0">
                <a:solidFill>
                  <a:srgbClr val="FFFFFF"/>
                </a:solidFill>
                <a:latin typeface="Arial"/>
              </a:rPr>
              <a:t>Food and drink</a:t>
            </a:r>
          </a:p>
        </p:txBody>
      </p:sp>
      <p:grpSp>
        <p:nvGrpSpPr>
          <p:cNvPr id="5" name="Group 5"/>
          <p:cNvGrpSpPr/>
          <p:nvPr/>
        </p:nvGrpSpPr>
        <p:grpSpPr>
          <a:xfrm>
            <a:off x="7222484" y="2765934"/>
            <a:ext cx="3843033" cy="710261"/>
            <a:chOff x="0" y="0"/>
            <a:chExt cx="5124043" cy="947015"/>
          </a:xfrm>
        </p:grpSpPr>
        <p:grpSp>
          <p:nvGrpSpPr>
            <p:cNvPr id="6" name="Group 6"/>
            <p:cNvGrpSpPr>
              <a:grpSpLocks noChangeAspect="1"/>
            </p:cNvGrpSpPr>
            <p:nvPr/>
          </p:nvGrpSpPr>
          <p:grpSpPr>
            <a:xfrm>
              <a:off x="0" y="0"/>
              <a:ext cx="994010" cy="947015"/>
              <a:chOff x="0" y="0"/>
              <a:chExt cx="1772920" cy="1689100"/>
            </a:xfrm>
          </p:grpSpPr>
          <p:sp>
            <p:nvSpPr>
              <p:cNvPr id="7" name="Freeform 7"/>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nvGrpSpPr>
            <p:cNvPr id="8" name="Group 8"/>
            <p:cNvGrpSpPr>
              <a:grpSpLocks noChangeAspect="1"/>
            </p:cNvGrpSpPr>
            <p:nvPr/>
          </p:nvGrpSpPr>
          <p:grpSpPr>
            <a:xfrm>
              <a:off x="1380013" y="0"/>
              <a:ext cx="994010" cy="947015"/>
              <a:chOff x="0" y="0"/>
              <a:chExt cx="1772920" cy="1689100"/>
            </a:xfrm>
          </p:grpSpPr>
          <p:sp>
            <p:nvSpPr>
              <p:cNvPr id="9" name="Freeform 9"/>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nvGrpSpPr>
            <p:cNvPr id="10" name="Group 10"/>
            <p:cNvGrpSpPr>
              <a:grpSpLocks noChangeAspect="1"/>
            </p:cNvGrpSpPr>
            <p:nvPr/>
          </p:nvGrpSpPr>
          <p:grpSpPr>
            <a:xfrm>
              <a:off x="2755023" y="0"/>
              <a:ext cx="994010" cy="947015"/>
              <a:chOff x="0" y="0"/>
              <a:chExt cx="1772920" cy="1689100"/>
            </a:xfrm>
          </p:grpSpPr>
          <p:sp>
            <p:nvSpPr>
              <p:cNvPr id="11" name="Freeform 11"/>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nvGrpSpPr>
            <p:cNvPr id="12" name="Group 12"/>
            <p:cNvGrpSpPr>
              <a:grpSpLocks noChangeAspect="1"/>
            </p:cNvGrpSpPr>
            <p:nvPr/>
          </p:nvGrpSpPr>
          <p:grpSpPr>
            <a:xfrm>
              <a:off x="4130033" y="0"/>
              <a:ext cx="994010" cy="947015"/>
              <a:chOff x="0" y="0"/>
              <a:chExt cx="1772920" cy="1689100"/>
            </a:xfrm>
          </p:grpSpPr>
          <p:sp>
            <p:nvSpPr>
              <p:cNvPr id="13" name="Freeform 13"/>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pic>
        <p:nvPicPr>
          <p:cNvPr id="14" name="Picture 14"/>
          <p:cNvPicPr>
            <a:picLocks noChangeAspect="1"/>
          </p:cNvPicPr>
          <p:nvPr/>
        </p:nvPicPr>
        <p:blipFill>
          <a:blip r:embed="rId2"/>
          <a:srcRect/>
          <a:stretch>
            <a:fillRect/>
          </a:stretch>
        </p:blipFill>
        <p:spPr>
          <a:xfrm>
            <a:off x="14110260" y="6225978"/>
            <a:ext cx="2703675" cy="2703675"/>
          </a:xfrm>
          <a:prstGeom prst="rect">
            <a:avLst/>
          </a:prstGeom>
        </p:spPr>
      </p:pic>
      <p:pic>
        <p:nvPicPr>
          <p:cNvPr id="15" name="Picture 15"/>
          <p:cNvPicPr>
            <a:picLocks noChangeAspect="1"/>
          </p:cNvPicPr>
          <p:nvPr/>
        </p:nvPicPr>
        <p:blipFill>
          <a:blip r:embed="rId3"/>
          <a:srcRect/>
          <a:stretch>
            <a:fillRect/>
          </a:stretch>
        </p:blipFill>
        <p:spPr>
          <a:xfrm>
            <a:off x="1993424" y="6549116"/>
            <a:ext cx="2057400" cy="2057400"/>
          </a:xfrm>
          <a:prstGeom prst="rect">
            <a:avLst/>
          </a:prstGeom>
        </p:spPr>
      </p:pic>
      <p:sp>
        <p:nvSpPr>
          <p:cNvPr id="16" name="TextBox 16"/>
          <p:cNvSpPr txBox="1"/>
          <p:nvPr/>
        </p:nvSpPr>
        <p:spPr>
          <a:xfrm>
            <a:off x="3022124" y="4003872"/>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ROUND 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a:rPr>
              <a:t>How many arms does a</a:t>
            </a:r>
          </a:p>
          <a:p>
            <a:pPr marL="0" lvl="0" indent="0" algn="ctr">
              <a:lnSpc>
                <a:spcPts val="10133"/>
              </a:lnSpc>
              <a:spcBef>
                <a:spcPct val="0"/>
              </a:spcBef>
            </a:pPr>
            <a:r>
              <a:rPr lang="en-US" sz="7238" b="1" dirty="0">
                <a:solidFill>
                  <a:srgbClr val="FFFFFF"/>
                </a:solidFill>
                <a:latin typeface="Arial"/>
              </a:rPr>
              <a:t>squid have?</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19">
            <a:extLst>
              <a:ext uri="{FF2B5EF4-FFF2-40B4-BE49-F238E27FC236}">
                <a16:creationId xmlns:a16="http://schemas.microsoft.com/office/drawing/2014/main" id="{2A2C427E-1878-4E69-BBEA-CF3CB547987C}"/>
              </a:ext>
            </a:extLst>
          </p:cNvPr>
          <p:cNvSpPr txBox="1"/>
          <p:nvPr/>
        </p:nvSpPr>
        <p:spPr>
          <a:xfrm>
            <a:off x="3022124" y="1638300"/>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BONUS ROUND</a:t>
            </a:r>
          </a:p>
        </p:txBody>
      </p:sp>
      <p:sp>
        <p:nvSpPr>
          <p:cNvPr id="6" name="TextBox 5">
            <a:extLst>
              <a:ext uri="{FF2B5EF4-FFF2-40B4-BE49-F238E27FC236}">
                <a16:creationId xmlns:a16="http://schemas.microsoft.com/office/drawing/2014/main" id="{48900AB5-D16E-4911-A933-8865F30788F9}"/>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2</a:t>
            </a:r>
          </a:p>
        </p:txBody>
      </p:sp>
      <p:sp>
        <p:nvSpPr>
          <p:cNvPr id="5" name="Rectangle 4">
            <a:extLst>
              <a:ext uri="{FF2B5EF4-FFF2-40B4-BE49-F238E27FC236}">
                <a16:creationId xmlns:a16="http://schemas.microsoft.com/office/drawing/2014/main" id="{C9149CE0-F3BE-477D-A952-90D8E1EF96D9}"/>
              </a:ext>
            </a:extLst>
          </p:cNvPr>
          <p:cNvSpPr/>
          <p:nvPr/>
        </p:nvSpPr>
        <p:spPr>
          <a:xfrm>
            <a:off x="2494800" y="3861231"/>
            <a:ext cx="13298400" cy="3582006"/>
          </a:xfrm>
          <a:prstGeom prst="rect">
            <a:avLst/>
          </a:prstGeom>
        </p:spPr>
        <p:txBody>
          <a:bodyPr wrap="square">
            <a:spAutoFit/>
          </a:bodyPr>
          <a:lstStyle/>
          <a:p>
            <a:pPr lvl="0" algn="ctr">
              <a:lnSpc>
                <a:spcPct val="107000"/>
              </a:lnSpc>
              <a:spcAft>
                <a:spcPts val="0"/>
              </a:spcAft>
            </a:pPr>
            <a:r>
              <a:rPr lang="en-GB" sz="7240" b="1" dirty="0">
                <a:solidFill>
                  <a:schemeClr val="bg1"/>
                </a:solidFill>
                <a:latin typeface="Arial" panose="020B0604020202020204" pitchFamily="34" charset="0"/>
                <a:ea typeface="Calibri" panose="020F0502020204030204" pitchFamily="34" charset="0"/>
                <a:cs typeface="Arial" panose="020B0604020202020204" pitchFamily="34" charset="0"/>
              </a:rPr>
              <a:t>Not everyone with autism communicates verbally</a:t>
            </a:r>
            <a:r>
              <a:rPr lang="en-GB" sz="724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lvl="0" algn="ctr">
              <a:lnSpc>
                <a:spcPct val="107000"/>
              </a:lnSpc>
              <a:spcAft>
                <a:spcPts val="0"/>
              </a:spcAft>
            </a:pPr>
            <a:r>
              <a:rPr lang="en-GB" sz="7240" b="1" dirty="0">
                <a:solidFill>
                  <a:schemeClr val="bg1"/>
                </a:solidFill>
                <a:latin typeface="Arial" panose="020B0604020202020204" pitchFamily="34" charset="0"/>
                <a:ea typeface="Calibri" panose="020F0502020204030204" pitchFamily="34" charset="0"/>
                <a:cs typeface="Arial" panose="020B0604020202020204" pitchFamily="34" charset="0"/>
              </a:rPr>
              <a:t>True or False?</a:t>
            </a:r>
            <a:endParaRPr lang="en-GB" sz="724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0865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2</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 is the main ingredient </a:t>
            </a:r>
            <a:br>
              <a:rPr lang="en-US" sz="7238" b="1" dirty="0">
                <a:solidFill>
                  <a:srgbClr val="FFFFFF"/>
                </a:solidFill>
                <a:latin typeface="Arial"/>
              </a:rPr>
            </a:br>
            <a:r>
              <a:rPr lang="en-US" sz="7238" b="1" dirty="0">
                <a:solidFill>
                  <a:srgbClr val="FFFFFF"/>
                </a:solidFill>
                <a:latin typeface="Arial"/>
              </a:rPr>
              <a:t>of black pudding?</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3</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Which is the most eaten fruit in the world?</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4</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Which</a:t>
            </a:r>
            <a:r>
              <a:rPr lang="en-US" sz="6016" b="1" dirty="0">
                <a:solidFill>
                  <a:srgbClr val="FFFFFF"/>
                </a:solidFill>
                <a:latin typeface="Arimo"/>
              </a:rPr>
              <a:t> </a:t>
            </a:r>
            <a:r>
              <a:rPr lang="en-US" sz="7238" b="1" dirty="0">
                <a:solidFill>
                  <a:srgbClr val="FFFFFF"/>
                </a:solidFill>
                <a:latin typeface="Arial"/>
              </a:rPr>
              <a:t>meat is used in Glamorgan sausages?</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5</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 drink is sometime referred to as ‘Adam’s ale’?</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6</a:t>
            </a:r>
          </a:p>
        </p:txBody>
      </p:sp>
      <p:sp>
        <p:nvSpPr>
          <p:cNvPr id="6" name="TextBox 6"/>
          <p:cNvSpPr txBox="1"/>
          <p:nvPr/>
        </p:nvSpPr>
        <p:spPr>
          <a:xfrm>
            <a:off x="2495017" y="3301955"/>
            <a:ext cx="13297966" cy="5068375"/>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a:rPr>
              <a:t>In December 2017, Greggs</a:t>
            </a:r>
            <a:br>
              <a:rPr lang="en-US" sz="7238" b="1" dirty="0">
                <a:solidFill>
                  <a:srgbClr val="FFFFFF"/>
                </a:solidFill>
                <a:latin typeface="Arial"/>
              </a:rPr>
            </a:br>
            <a:r>
              <a:rPr lang="en-US" sz="7238" b="1" dirty="0">
                <a:solidFill>
                  <a:srgbClr val="FFFFFF"/>
                </a:solidFill>
                <a:latin typeface="Arial"/>
              </a:rPr>
              <a:t>the baker apologised for using sausage rolls to</a:t>
            </a:r>
          </a:p>
          <a:p>
            <a:pPr marL="0" lvl="0" indent="0" algn="ctr">
              <a:lnSpc>
                <a:spcPts val="10133"/>
              </a:lnSpc>
              <a:spcBef>
                <a:spcPct val="0"/>
              </a:spcBef>
            </a:pPr>
            <a:r>
              <a:rPr lang="en-US" sz="7238" b="1" dirty="0">
                <a:solidFill>
                  <a:srgbClr val="FFFFFF"/>
                </a:solidFill>
                <a:latin typeface="Arial"/>
              </a:rPr>
              <a:t>create what?</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7</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Black Beauty, Round Purple and High Bush are varieties of which vegetable?</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8</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An egg contains all the important vitamins except one. Which one?</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9</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What are the sugared almonds often used at weddings called?</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10</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Which is the most expensive spice in the world by weight?</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11</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Which type of pasta’s name means “little worms”?</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19">
            <a:extLst>
              <a:ext uri="{FF2B5EF4-FFF2-40B4-BE49-F238E27FC236}">
                <a16:creationId xmlns:a16="http://schemas.microsoft.com/office/drawing/2014/main" id="{2A2C427E-1878-4E69-BBEA-CF3CB547987C}"/>
              </a:ext>
            </a:extLst>
          </p:cNvPr>
          <p:cNvSpPr txBox="1"/>
          <p:nvPr/>
        </p:nvSpPr>
        <p:spPr>
          <a:xfrm>
            <a:off x="3022124" y="1638300"/>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BONUS ROUND</a:t>
            </a:r>
          </a:p>
        </p:txBody>
      </p:sp>
      <p:sp>
        <p:nvSpPr>
          <p:cNvPr id="6" name="TextBox 5">
            <a:extLst>
              <a:ext uri="{FF2B5EF4-FFF2-40B4-BE49-F238E27FC236}">
                <a16:creationId xmlns:a16="http://schemas.microsoft.com/office/drawing/2014/main" id="{48900AB5-D16E-4911-A933-8865F30788F9}"/>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3</a:t>
            </a:r>
          </a:p>
        </p:txBody>
      </p:sp>
      <p:sp>
        <p:nvSpPr>
          <p:cNvPr id="7" name="Rectangle 6">
            <a:extLst>
              <a:ext uri="{FF2B5EF4-FFF2-40B4-BE49-F238E27FC236}">
                <a16:creationId xmlns:a16="http://schemas.microsoft.com/office/drawing/2014/main" id="{687AE5B4-37C3-4797-8136-00A4DCF1B15A}"/>
              </a:ext>
            </a:extLst>
          </p:cNvPr>
          <p:cNvSpPr/>
          <p:nvPr/>
        </p:nvSpPr>
        <p:spPr>
          <a:xfrm>
            <a:off x="2494800" y="3861231"/>
            <a:ext cx="13298400" cy="3582006"/>
          </a:xfrm>
          <a:prstGeom prst="rect">
            <a:avLst/>
          </a:prstGeom>
        </p:spPr>
        <p:txBody>
          <a:bodyPr wrap="square">
            <a:spAutoFit/>
          </a:bodyPr>
          <a:lstStyle/>
          <a:p>
            <a:pPr lvl="0" algn="ctr">
              <a:lnSpc>
                <a:spcPct val="107000"/>
              </a:lnSpc>
              <a:spcAft>
                <a:spcPts val="0"/>
              </a:spcAft>
            </a:pPr>
            <a:r>
              <a:rPr lang="en-GB" sz="7240" b="1" dirty="0">
                <a:solidFill>
                  <a:schemeClr val="bg1"/>
                </a:solidFill>
                <a:latin typeface="Arial" panose="020B0604020202020204" pitchFamily="34" charset="0"/>
                <a:ea typeface="Calibri" panose="020F0502020204030204" pitchFamily="34" charset="0"/>
                <a:cs typeface="Arial" panose="020B0604020202020204" pitchFamily="34" charset="0"/>
              </a:rPr>
              <a:t>What percentage of adults with autism in the UK are in full-time employment?</a:t>
            </a:r>
            <a:endParaRPr lang="en-GB" sz="724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5021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12</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algn="ctr">
              <a:lnSpc>
                <a:spcPts val="10133"/>
              </a:lnSpc>
            </a:pPr>
            <a:r>
              <a:rPr lang="en-US" sz="7238" b="1" dirty="0">
                <a:solidFill>
                  <a:srgbClr val="FFFFFF"/>
                </a:solidFill>
                <a:latin typeface="Arial"/>
              </a:rPr>
              <a:t>From which fruit is</a:t>
            </a:r>
          </a:p>
          <a:p>
            <a:pPr marL="0" lvl="0" indent="0" algn="ctr">
              <a:lnSpc>
                <a:spcPts val="10133"/>
              </a:lnSpc>
              <a:spcBef>
                <a:spcPct val="0"/>
              </a:spcBef>
            </a:pPr>
            <a:r>
              <a:rPr lang="en-US" sz="7238" b="1" dirty="0">
                <a:solidFill>
                  <a:srgbClr val="FFFFFF"/>
                </a:solidFill>
                <a:latin typeface="Arial"/>
              </a:rPr>
              <a:t>grenadine obtained?</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13</a:t>
            </a:r>
          </a:p>
        </p:txBody>
      </p:sp>
      <p:sp>
        <p:nvSpPr>
          <p:cNvPr id="6" name="TextBox 6"/>
          <p:cNvSpPr txBox="1"/>
          <p:nvPr/>
        </p:nvSpPr>
        <p:spPr>
          <a:xfrm>
            <a:off x="2495017" y="4158544"/>
            <a:ext cx="13297966" cy="2470834"/>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By what other name is the angel shark known?</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14</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Which chain of fast food stores advertise with the slogan ‘Eat Fresh’?</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15</a:t>
            </a:r>
          </a:p>
        </p:txBody>
      </p:sp>
      <p:sp>
        <p:nvSpPr>
          <p:cNvPr id="6" name="TextBox 6"/>
          <p:cNvSpPr txBox="1"/>
          <p:nvPr/>
        </p:nvSpPr>
        <p:spPr>
          <a:xfrm>
            <a:off x="2495017" y="3537734"/>
            <a:ext cx="13297966" cy="3773149"/>
          </a:xfrm>
          <a:prstGeom prst="rect">
            <a:avLst/>
          </a:prstGeom>
        </p:spPr>
        <p:txBody>
          <a:bodyPr lIns="0" tIns="0" rIns="0" bIns="0" rtlCol="0" anchor="t">
            <a:spAutoFit/>
          </a:bodyPr>
          <a:lstStyle/>
          <a:p>
            <a:pPr marL="0" lvl="0" indent="0" algn="ctr">
              <a:lnSpc>
                <a:spcPts val="10133"/>
              </a:lnSpc>
              <a:spcBef>
                <a:spcPct val="0"/>
              </a:spcBef>
            </a:pPr>
            <a:r>
              <a:rPr lang="en-US" sz="7238" b="1" dirty="0">
                <a:solidFill>
                  <a:srgbClr val="FFFFFF"/>
                </a:solidFill>
                <a:latin typeface="Arial"/>
              </a:rPr>
              <a:t>Which pudding is named after a woman who took her stage name from an Australian city?</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4: FOOD AND DRINK</a:t>
            </a:r>
          </a:p>
        </p:txBody>
      </p:sp>
      <p:sp>
        <p:nvSpPr>
          <p:cNvPr id="5" name="TextBox 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16</a:t>
            </a:r>
          </a:p>
        </p:txBody>
      </p:sp>
      <p:sp>
        <p:nvSpPr>
          <p:cNvPr id="6" name="TextBox 6"/>
          <p:cNvSpPr txBox="1"/>
          <p:nvPr/>
        </p:nvSpPr>
        <p:spPr>
          <a:xfrm>
            <a:off x="2495017" y="3270405"/>
            <a:ext cx="13297966" cy="4409925"/>
          </a:xfrm>
          <a:prstGeom prst="rect">
            <a:avLst/>
          </a:prstGeom>
        </p:spPr>
        <p:txBody>
          <a:bodyPr lIns="0" tIns="0" rIns="0" bIns="0" rtlCol="0" anchor="t">
            <a:spAutoFit/>
          </a:bodyPr>
          <a:lstStyle/>
          <a:p>
            <a:pPr algn="ctr">
              <a:lnSpc>
                <a:spcPts val="7000"/>
              </a:lnSpc>
            </a:pPr>
            <a:r>
              <a:rPr lang="en-US" sz="5000" b="1" dirty="0" err="1">
                <a:solidFill>
                  <a:srgbClr val="FFFFFF"/>
                </a:solidFill>
                <a:latin typeface="Arial" panose="020B0604020202020204" pitchFamily="34" charset="0"/>
                <a:cs typeface="Arial" panose="020B0604020202020204" pitchFamily="34" charset="0"/>
              </a:rPr>
              <a:t>Salade</a:t>
            </a:r>
            <a:r>
              <a:rPr lang="en-US" sz="5000" b="1" dirty="0">
                <a:solidFill>
                  <a:srgbClr val="FFFFFF"/>
                </a:solidFill>
                <a:latin typeface="Arial" panose="020B0604020202020204" pitchFamily="34" charset="0"/>
                <a:cs typeface="Arial" panose="020B0604020202020204" pitchFamily="34" charset="0"/>
              </a:rPr>
              <a:t> Niçoise: aside from dressing, you’ve been given tuna, potatoes, Boston lettuce, capers, tomatoes, olives, and hard-boiled eggs. What classic ingredient</a:t>
            </a:r>
          </a:p>
          <a:p>
            <a:pPr marL="0" lvl="0" indent="0" algn="ctr">
              <a:lnSpc>
                <a:spcPts val="7000"/>
              </a:lnSpc>
              <a:spcBef>
                <a:spcPct val="0"/>
              </a:spcBef>
            </a:pPr>
            <a:r>
              <a:rPr lang="en-US" sz="5000" b="1" dirty="0">
                <a:solidFill>
                  <a:srgbClr val="FFFFFF"/>
                </a:solidFill>
                <a:latin typeface="Arial" panose="020B0604020202020204" pitchFamily="34" charset="0"/>
                <a:cs typeface="Arial" panose="020B0604020202020204" pitchFamily="34" charset="0"/>
              </a:rPr>
              <a:t>is missing?</a:t>
            </a:r>
          </a:p>
        </p:txBody>
      </p:sp>
      <p:pic>
        <p:nvPicPr>
          <p:cNvPr id="7" name="Picture 7"/>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8" name="Picture 8"/>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grpSp>
        <p:nvGrpSpPr>
          <p:cNvPr id="4" name="Group 4"/>
          <p:cNvGrpSpPr/>
          <p:nvPr/>
        </p:nvGrpSpPr>
        <p:grpSpPr>
          <a:xfrm>
            <a:off x="6709741" y="2765934"/>
            <a:ext cx="4868518" cy="710261"/>
            <a:chOff x="0" y="0"/>
            <a:chExt cx="6491357" cy="947015"/>
          </a:xfrm>
        </p:grpSpPr>
        <p:grpSp>
          <p:nvGrpSpPr>
            <p:cNvPr id="5" name="Group 5"/>
            <p:cNvGrpSpPr>
              <a:grpSpLocks noChangeAspect="1"/>
            </p:cNvGrpSpPr>
            <p:nvPr/>
          </p:nvGrpSpPr>
          <p:grpSpPr>
            <a:xfrm>
              <a:off x="0" y="0"/>
              <a:ext cx="994010" cy="947015"/>
              <a:chOff x="0" y="0"/>
              <a:chExt cx="1772920" cy="1689100"/>
            </a:xfrm>
          </p:grpSpPr>
          <p:sp>
            <p:nvSpPr>
              <p:cNvPr id="6" name="Freeform 6"/>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nvGrpSpPr>
            <p:cNvPr id="7" name="Group 7"/>
            <p:cNvGrpSpPr>
              <a:grpSpLocks noChangeAspect="1"/>
            </p:cNvGrpSpPr>
            <p:nvPr/>
          </p:nvGrpSpPr>
          <p:grpSpPr>
            <a:xfrm>
              <a:off x="1367313" y="0"/>
              <a:ext cx="994010" cy="947015"/>
              <a:chOff x="0" y="0"/>
              <a:chExt cx="1772920" cy="1689100"/>
            </a:xfrm>
          </p:grpSpPr>
          <p:sp>
            <p:nvSpPr>
              <p:cNvPr id="8" name="Freeform 8"/>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nvGrpSpPr>
            <p:cNvPr id="9" name="Group 9"/>
            <p:cNvGrpSpPr>
              <a:grpSpLocks noChangeAspect="1"/>
            </p:cNvGrpSpPr>
            <p:nvPr/>
          </p:nvGrpSpPr>
          <p:grpSpPr>
            <a:xfrm>
              <a:off x="2747327" y="0"/>
              <a:ext cx="994010" cy="947015"/>
              <a:chOff x="0" y="0"/>
              <a:chExt cx="1772920" cy="1689100"/>
            </a:xfrm>
          </p:grpSpPr>
          <p:sp>
            <p:nvSpPr>
              <p:cNvPr id="10" name="Freeform 10"/>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nvGrpSpPr>
            <p:cNvPr id="11" name="Group 11"/>
            <p:cNvGrpSpPr>
              <a:grpSpLocks noChangeAspect="1"/>
            </p:cNvGrpSpPr>
            <p:nvPr/>
          </p:nvGrpSpPr>
          <p:grpSpPr>
            <a:xfrm>
              <a:off x="4122337" y="0"/>
              <a:ext cx="994010" cy="947015"/>
              <a:chOff x="0" y="0"/>
              <a:chExt cx="1772920" cy="1689100"/>
            </a:xfrm>
          </p:grpSpPr>
          <p:sp>
            <p:nvSpPr>
              <p:cNvPr id="12" name="Freeform 12"/>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nvGrpSpPr>
            <p:cNvPr id="13" name="Group 13"/>
            <p:cNvGrpSpPr>
              <a:grpSpLocks noChangeAspect="1"/>
            </p:cNvGrpSpPr>
            <p:nvPr/>
          </p:nvGrpSpPr>
          <p:grpSpPr>
            <a:xfrm>
              <a:off x="5497347" y="0"/>
              <a:ext cx="994010" cy="947015"/>
              <a:chOff x="0" y="0"/>
              <a:chExt cx="1772920" cy="1689100"/>
            </a:xfrm>
          </p:grpSpPr>
          <p:sp>
            <p:nvSpPr>
              <p:cNvPr id="14" name="Freeform 14"/>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9B000"/>
              </a:solidFill>
            </p:spPr>
          </p:sp>
        </p:grpSp>
      </p:grpSp>
      <p:sp>
        <p:nvSpPr>
          <p:cNvPr id="15" name="TextBox 15"/>
          <p:cNvSpPr txBox="1"/>
          <p:nvPr/>
        </p:nvSpPr>
        <p:spPr>
          <a:xfrm>
            <a:off x="3022124" y="4477595"/>
            <a:ext cx="12243752" cy="1748383"/>
          </a:xfrm>
          <a:prstGeom prst="rect">
            <a:avLst/>
          </a:prstGeom>
        </p:spPr>
        <p:txBody>
          <a:bodyPr lIns="0" tIns="0" rIns="0" bIns="0" rtlCol="0" anchor="t">
            <a:spAutoFit/>
          </a:bodyPr>
          <a:lstStyle/>
          <a:p>
            <a:pPr marL="0" lvl="0" indent="0" algn="ctr">
              <a:lnSpc>
                <a:spcPts val="14560"/>
              </a:lnSpc>
              <a:spcBef>
                <a:spcPct val="0"/>
              </a:spcBef>
            </a:pPr>
            <a:r>
              <a:rPr lang="en-US" sz="10400" b="1" dirty="0">
                <a:solidFill>
                  <a:srgbClr val="FFFFFF"/>
                </a:solidFill>
                <a:latin typeface="Arial"/>
              </a:rPr>
              <a:t>Picture round</a:t>
            </a:r>
          </a:p>
        </p:txBody>
      </p:sp>
      <p:pic>
        <p:nvPicPr>
          <p:cNvPr id="16" name="Picture 16"/>
          <p:cNvPicPr>
            <a:picLocks noChangeAspect="1"/>
          </p:cNvPicPr>
          <p:nvPr/>
        </p:nvPicPr>
        <p:blipFill>
          <a:blip r:embed="rId2"/>
          <a:srcRect/>
          <a:stretch>
            <a:fillRect/>
          </a:stretch>
        </p:blipFill>
        <p:spPr>
          <a:xfrm rot="-673560">
            <a:off x="1759395" y="6517889"/>
            <a:ext cx="2252783" cy="2252783"/>
          </a:xfrm>
          <a:prstGeom prst="rect">
            <a:avLst/>
          </a:prstGeom>
        </p:spPr>
      </p:pic>
      <p:pic>
        <p:nvPicPr>
          <p:cNvPr id="17" name="Picture 17"/>
          <p:cNvPicPr>
            <a:picLocks noChangeAspect="1"/>
          </p:cNvPicPr>
          <p:nvPr/>
        </p:nvPicPr>
        <p:blipFill>
          <a:blip r:embed="rId3"/>
          <a:srcRect/>
          <a:stretch>
            <a:fillRect/>
          </a:stretch>
        </p:blipFill>
        <p:spPr>
          <a:xfrm rot="496522">
            <a:off x="14237176" y="6615580"/>
            <a:ext cx="2057400" cy="2057400"/>
          </a:xfrm>
          <a:prstGeom prst="rect">
            <a:avLst/>
          </a:prstGeom>
        </p:spPr>
      </p:pic>
      <p:sp>
        <p:nvSpPr>
          <p:cNvPr id="18" name="TextBox 18"/>
          <p:cNvSpPr txBox="1"/>
          <p:nvPr/>
        </p:nvSpPr>
        <p:spPr>
          <a:xfrm>
            <a:off x="3022124" y="4003872"/>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ROUND 5</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pic>
        <p:nvPicPr>
          <p:cNvPr id="4" name="Picture 4"/>
          <p:cNvPicPr>
            <a:picLocks noChangeAspect="1"/>
          </p:cNvPicPr>
          <p:nvPr/>
        </p:nvPicPr>
        <p:blipFill>
          <a:blip r:embed="rId2">
            <a:alphaModFix amt="58000"/>
          </a:blip>
          <a:srcRect/>
          <a:stretch>
            <a:fillRect/>
          </a:stretch>
        </p:blipFill>
        <p:spPr>
          <a:xfrm rot="-673560">
            <a:off x="1584188" y="7872262"/>
            <a:ext cx="1094534" cy="1094534"/>
          </a:xfrm>
          <a:prstGeom prst="rect">
            <a:avLst/>
          </a:prstGeom>
        </p:spPr>
      </p:pic>
      <p:pic>
        <p:nvPicPr>
          <p:cNvPr id="5" name="Picture 5"/>
          <p:cNvPicPr>
            <a:picLocks noChangeAspect="1"/>
          </p:cNvPicPr>
          <p:nvPr/>
        </p:nvPicPr>
        <p:blipFill>
          <a:blip r:embed="rId3">
            <a:alphaModFix amt="58000"/>
          </a:blip>
          <a:srcRect/>
          <a:stretch>
            <a:fillRect/>
          </a:stretch>
        </p:blipFill>
        <p:spPr>
          <a:xfrm rot="496522">
            <a:off x="15863319" y="7938955"/>
            <a:ext cx="1053575" cy="1053575"/>
          </a:xfrm>
          <a:prstGeom prst="rect">
            <a:avLst/>
          </a:prstGeom>
        </p:spPr>
      </p:pic>
      <p:pic>
        <p:nvPicPr>
          <p:cNvPr id="6" name="Picture 6"/>
          <p:cNvPicPr>
            <a:picLocks noChangeAspect="1"/>
          </p:cNvPicPr>
          <p:nvPr/>
        </p:nvPicPr>
        <p:blipFill>
          <a:blip r:embed="rId4"/>
          <a:srcRect/>
          <a:stretch>
            <a:fillRect/>
          </a:stretch>
        </p:blipFill>
        <p:spPr>
          <a:xfrm>
            <a:off x="2774793" y="4058119"/>
            <a:ext cx="3861936" cy="2170762"/>
          </a:xfrm>
          <a:prstGeom prst="rect">
            <a:avLst/>
          </a:prstGeom>
        </p:spPr>
      </p:pic>
      <p:pic>
        <p:nvPicPr>
          <p:cNvPr id="7" name="Picture 7"/>
          <p:cNvPicPr>
            <a:picLocks noChangeAspect="1"/>
          </p:cNvPicPr>
          <p:nvPr/>
        </p:nvPicPr>
        <p:blipFill>
          <a:blip r:embed="rId5"/>
          <a:srcRect/>
          <a:stretch>
            <a:fillRect/>
          </a:stretch>
        </p:blipFill>
        <p:spPr>
          <a:xfrm>
            <a:off x="7225653" y="4058119"/>
            <a:ext cx="3836695" cy="2170762"/>
          </a:xfrm>
          <a:prstGeom prst="rect">
            <a:avLst/>
          </a:prstGeom>
        </p:spPr>
      </p:pic>
      <p:pic>
        <p:nvPicPr>
          <p:cNvPr id="8" name="Picture 8"/>
          <p:cNvPicPr>
            <a:picLocks noChangeAspect="1"/>
          </p:cNvPicPr>
          <p:nvPr/>
        </p:nvPicPr>
        <p:blipFill>
          <a:blip r:embed="rId6"/>
          <a:srcRect/>
          <a:stretch>
            <a:fillRect/>
          </a:stretch>
        </p:blipFill>
        <p:spPr>
          <a:xfrm>
            <a:off x="11619106" y="4058119"/>
            <a:ext cx="3861936" cy="2170762"/>
          </a:xfrm>
          <a:prstGeom prst="rect">
            <a:avLst/>
          </a:prstGeom>
        </p:spPr>
      </p:pic>
      <p:grpSp>
        <p:nvGrpSpPr>
          <p:cNvPr id="9" name="Group 9"/>
          <p:cNvGrpSpPr>
            <a:grpSpLocks noChangeAspect="1"/>
          </p:cNvGrpSpPr>
          <p:nvPr/>
        </p:nvGrpSpPr>
        <p:grpSpPr>
          <a:xfrm>
            <a:off x="2500922" y="3383354"/>
            <a:ext cx="547741" cy="547741"/>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11" name="TextBox 11"/>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5: PICTURE ROUND</a:t>
            </a:r>
          </a:p>
        </p:txBody>
      </p:sp>
      <p:sp>
        <p:nvSpPr>
          <p:cNvPr id="12" name="TextBox 12"/>
          <p:cNvSpPr txBox="1"/>
          <p:nvPr/>
        </p:nvSpPr>
        <p:spPr>
          <a:xfrm>
            <a:off x="3107197" y="2091225"/>
            <a:ext cx="12073605" cy="877933"/>
          </a:xfrm>
          <a:prstGeom prst="rect">
            <a:avLst/>
          </a:prstGeom>
        </p:spPr>
        <p:txBody>
          <a:bodyPr wrap="square" lIns="0" tIns="0" rIns="0" bIns="0" rtlCol="0" anchor="t">
            <a:spAutoFit/>
          </a:bodyPr>
          <a:lstStyle/>
          <a:p>
            <a:pPr marL="0" lvl="0" indent="0" algn="ctr">
              <a:lnSpc>
                <a:spcPts val="7511"/>
              </a:lnSpc>
              <a:spcBef>
                <a:spcPct val="0"/>
              </a:spcBef>
            </a:pPr>
            <a:r>
              <a:rPr lang="en-US" sz="5365" b="1" dirty="0">
                <a:solidFill>
                  <a:srgbClr val="FFFFFF"/>
                </a:solidFill>
                <a:latin typeface="Arial"/>
              </a:rPr>
              <a:t>What are these close-up photos of?</a:t>
            </a:r>
          </a:p>
        </p:txBody>
      </p:sp>
      <p:sp>
        <p:nvSpPr>
          <p:cNvPr id="13" name="TextBox 13"/>
          <p:cNvSpPr txBox="1"/>
          <p:nvPr/>
        </p:nvSpPr>
        <p:spPr>
          <a:xfrm>
            <a:off x="-5340507" y="3491807"/>
            <a:ext cx="16230600"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a:t>
            </a:r>
          </a:p>
        </p:txBody>
      </p:sp>
      <p:grpSp>
        <p:nvGrpSpPr>
          <p:cNvPr id="14" name="Group 14"/>
          <p:cNvGrpSpPr>
            <a:grpSpLocks noChangeAspect="1"/>
          </p:cNvGrpSpPr>
          <p:nvPr/>
        </p:nvGrpSpPr>
        <p:grpSpPr>
          <a:xfrm>
            <a:off x="6951782" y="3383354"/>
            <a:ext cx="547741" cy="547741"/>
            <a:chOff x="0" y="0"/>
            <a:chExt cx="6355080" cy="6355080"/>
          </a:xfrm>
        </p:grpSpPr>
        <p:sp>
          <p:nvSpPr>
            <p:cNvPr id="15" name="Freeform 1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16" name="TextBox 16"/>
          <p:cNvSpPr txBox="1"/>
          <p:nvPr/>
        </p:nvSpPr>
        <p:spPr>
          <a:xfrm>
            <a:off x="6330213" y="3491807"/>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2</a:t>
            </a:r>
          </a:p>
        </p:txBody>
      </p:sp>
      <p:grpSp>
        <p:nvGrpSpPr>
          <p:cNvPr id="17" name="Group 17"/>
          <p:cNvGrpSpPr>
            <a:grpSpLocks noChangeAspect="1"/>
          </p:cNvGrpSpPr>
          <p:nvPr/>
        </p:nvGrpSpPr>
        <p:grpSpPr>
          <a:xfrm>
            <a:off x="11345235" y="3383354"/>
            <a:ext cx="547741" cy="547741"/>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19" name="TextBox 19"/>
          <p:cNvSpPr txBox="1"/>
          <p:nvPr/>
        </p:nvSpPr>
        <p:spPr>
          <a:xfrm>
            <a:off x="10723666" y="3491807"/>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pic>
        <p:nvPicPr>
          <p:cNvPr id="4" name="Picture 4"/>
          <p:cNvPicPr>
            <a:picLocks noChangeAspect="1"/>
          </p:cNvPicPr>
          <p:nvPr/>
        </p:nvPicPr>
        <p:blipFill>
          <a:blip r:embed="rId2">
            <a:alphaModFix amt="58000"/>
          </a:blip>
          <a:srcRect/>
          <a:stretch>
            <a:fillRect/>
          </a:stretch>
        </p:blipFill>
        <p:spPr>
          <a:xfrm rot="-673560">
            <a:off x="1584188" y="7872262"/>
            <a:ext cx="1094534" cy="1094534"/>
          </a:xfrm>
          <a:prstGeom prst="rect">
            <a:avLst/>
          </a:prstGeom>
        </p:spPr>
      </p:pic>
      <p:pic>
        <p:nvPicPr>
          <p:cNvPr id="5" name="Picture 5"/>
          <p:cNvPicPr>
            <a:picLocks noChangeAspect="1"/>
          </p:cNvPicPr>
          <p:nvPr/>
        </p:nvPicPr>
        <p:blipFill>
          <a:blip r:embed="rId3">
            <a:alphaModFix amt="58000"/>
          </a:blip>
          <a:srcRect/>
          <a:stretch>
            <a:fillRect/>
          </a:stretch>
        </p:blipFill>
        <p:spPr>
          <a:xfrm rot="496522">
            <a:off x="15863319" y="7938955"/>
            <a:ext cx="1053575" cy="1053575"/>
          </a:xfrm>
          <a:prstGeom prst="rect">
            <a:avLst/>
          </a:prstGeom>
        </p:spPr>
      </p:pic>
      <p:grpSp>
        <p:nvGrpSpPr>
          <p:cNvPr id="6" name="Group 6"/>
          <p:cNvGrpSpPr>
            <a:grpSpLocks noChangeAspect="1"/>
          </p:cNvGrpSpPr>
          <p:nvPr/>
        </p:nvGrpSpPr>
        <p:grpSpPr>
          <a:xfrm>
            <a:off x="1853760" y="3709551"/>
            <a:ext cx="547741" cy="547741"/>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8" name="Picture 8"/>
          <p:cNvPicPr>
            <a:picLocks noChangeAspect="1"/>
          </p:cNvPicPr>
          <p:nvPr/>
        </p:nvPicPr>
        <p:blipFill>
          <a:blip r:embed="rId4"/>
          <a:srcRect/>
          <a:stretch>
            <a:fillRect/>
          </a:stretch>
        </p:blipFill>
        <p:spPr>
          <a:xfrm>
            <a:off x="2127631" y="4435335"/>
            <a:ext cx="4183412" cy="3145422"/>
          </a:xfrm>
          <a:prstGeom prst="rect">
            <a:avLst/>
          </a:prstGeom>
        </p:spPr>
      </p:pic>
      <p:pic>
        <p:nvPicPr>
          <p:cNvPr id="9" name="Picture 9"/>
          <p:cNvPicPr>
            <a:picLocks noChangeAspect="1"/>
          </p:cNvPicPr>
          <p:nvPr/>
        </p:nvPicPr>
        <p:blipFill>
          <a:blip r:embed="rId5"/>
          <a:srcRect/>
          <a:stretch>
            <a:fillRect/>
          </a:stretch>
        </p:blipFill>
        <p:spPr>
          <a:xfrm>
            <a:off x="6650490" y="4435335"/>
            <a:ext cx="2088354" cy="3145422"/>
          </a:xfrm>
          <a:prstGeom prst="rect">
            <a:avLst/>
          </a:prstGeom>
        </p:spPr>
      </p:pic>
      <p:pic>
        <p:nvPicPr>
          <p:cNvPr id="10" name="Picture 10"/>
          <p:cNvPicPr>
            <a:picLocks noChangeAspect="1"/>
          </p:cNvPicPr>
          <p:nvPr/>
        </p:nvPicPr>
        <p:blipFill>
          <a:blip r:embed="rId6"/>
          <a:srcRect/>
          <a:stretch>
            <a:fillRect/>
          </a:stretch>
        </p:blipFill>
        <p:spPr>
          <a:xfrm>
            <a:off x="9144000" y="4435335"/>
            <a:ext cx="3780861" cy="3145422"/>
          </a:xfrm>
          <a:prstGeom prst="rect">
            <a:avLst/>
          </a:prstGeom>
        </p:spPr>
      </p:pic>
      <p:pic>
        <p:nvPicPr>
          <p:cNvPr id="11" name="Picture 11"/>
          <p:cNvPicPr>
            <a:picLocks noChangeAspect="1"/>
          </p:cNvPicPr>
          <p:nvPr/>
        </p:nvPicPr>
        <p:blipFill>
          <a:blip r:embed="rId7"/>
          <a:srcRect/>
          <a:stretch>
            <a:fillRect/>
          </a:stretch>
        </p:blipFill>
        <p:spPr>
          <a:xfrm>
            <a:off x="13312981" y="4435335"/>
            <a:ext cx="3113326" cy="3145422"/>
          </a:xfrm>
          <a:prstGeom prst="rect">
            <a:avLst/>
          </a:prstGeom>
        </p:spPr>
      </p:pic>
      <p:sp>
        <p:nvSpPr>
          <p:cNvPr id="12" name="TextBox 12"/>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5: PICTURE ROUND</a:t>
            </a:r>
          </a:p>
        </p:txBody>
      </p:sp>
      <p:sp>
        <p:nvSpPr>
          <p:cNvPr id="13" name="TextBox 13"/>
          <p:cNvSpPr txBox="1"/>
          <p:nvPr/>
        </p:nvSpPr>
        <p:spPr>
          <a:xfrm>
            <a:off x="3784183" y="1745967"/>
            <a:ext cx="11001435" cy="1839734"/>
          </a:xfrm>
          <a:prstGeom prst="rect">
            <a:avLst/>
          </a:prstGeom>
        </p:spPr>
        <p:txBody>
          <a:bodyPr wrap="square" lIns="0" tIns="0" rIns="0" bIns="0" rtlCol="0" anchor="t">
            <a:spAutoFit/>
          </a:bodyPr>
          <a:lstStyle/>
          <a:p>
            <a:pPr marL="0" lvl="0" indent="0" algn="ctr">
              <a:lnSpc>
                <a:spcPts val="7511"/>
              </a:lnSpc>
              <a:spcBef>
                <a:spcPct val="0"/>
              </a:spcBef>
            </a:pPr>
            <a:r>
              <a:rPr lang="en-US" sz="5365" b="1" dirty="0">
                <a:solidFill>
                  <a:srgbClr val="FFFFFF"/>
                </a:solidFill>
                <a:latin typeface="Arial"/>
              </a:rPr>
              <a:t>Who are these famous people when they were young?</a:t>
            </a:r>
          </a:p>
        </p:txBody>
      </p:sp>
      <p:sp>
        <p:nvSpPr>
          <p:cNvPr id="14" name="TextBox 14"/>
          <p:cNvSpPr txBox="1"/>
          <p:nvPr/>
        </p:nvSpPr>
        <p:spPr>
          <a:xfrm>
            <a:off x="1232192" y="3818004"/>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4</a:t>
            </a:r>
          </a:p>
        </p:txBody>
      </p:sp>
      <p:grpSp>
        <p:nvGrpSpPr>
          <p:cNvPr id="15" name="Group 15"/>
          <p:cNvGrpSpPr>
            <a:grpSpLocks noChangeAspect="1"/>
          </p:cNvGrpSpPr>
          <p:nvPr/>
        </p:nvGrpSpPr>
        <p:grpSpPr>
          <a:xfrm>
            <a:off x="6376620" y="3709551"/>
            <a:ext cx="547741" cy="547741"/>
            <a:chOff x="0" y="0"/>
            <a:chExt cx="6355080" cy="6355080"/>
          </a:xfrm>
        </p:grpSpPr>
        <p:sp>
          <p:nvSpPr>
            <p:cNvPr id="16" name="Freeform 1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17" name="TextBox 17"/>
          <p:cNvSpPr txBox="1"/>
          <p:nvPr/>
        </p:nvSpPr>
        <p:spPr>
          <a:xfrm>
            <a:off x="5755051" y="3818004"/>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5</a:t>
            </a:r>
          </a:p>
        </p:txBody>
      </p:sp>
      <p:grpSp>
        <p:nvGrpSpPr>
          <p:cNvPr id="18" name="Group 18"/>
          <p:cNvGrpSpPr>
            <a:grpSpLocks noChangeAspect="1"/>
          </p:cNvGrpSpPr>
          <p:nvPr/>
        </p:nvGrpSpPr>
        <p:grpSpPr>
          <a:xfrm>
            <a:off x="8870129" y="3709551"/>
            <a:ext cx="547741" cy="547741"/>
            <a:chOff x="0" y="0"/>
            <a:chExt cx="6355080" cy="6355080"/>
          </a:xfrm>
        </p:grpSpPr>
        <p:sp>
          <p:nvSpPr>
            <p:cNvPr id="19" name="Freeform 1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20" name="TextBox 20"/>
          <p:cNvSpPr txBox="1"/>
          <p:nvPr/>
        </p:nvSpPr>
        <p:spPr>
          <a:xfrm>
            <a:off x="8248560" y="3818004"/>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6</a:t>
            </a:r>
          </a:p>
        </p:txBody>
      </p:sp>
      <p:grpSp>
        <p:nvGrpSpPr>
          <p:cNvPr id="21" name="Group 21"/>
          <p:cNvGrpSpPr>
            <a:grpSpLocks noChangeAspect="1"/>
          </p:cNvGrpSpPr>
          <p:nvPr/>
        </p:nvGrpSpPr>
        <p:grpSpPr>
          <a:xfrm>
            <a:off x="13039110" y="3709551"/>
            <a:ext cx="547741" cy="547741"/>
            <a:chOff x="0" y="0"/>
            <a:chExt cx="6355080" cy="6355080"/>
          </a:xfrm>
        </p:grpSpPr>
        <p:sp>
          <p:nvSpPr>
            <p:cNvPr id="22" name="Freeform 2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23" name="TextBox 23"/>
          <p:cNvSpPr txBox="1"/>
          <p:nvPr/>
        </p:nvSpPr>
        <p:spPr>
          <a:xfrm>
            <a:off x="12417542" y="3818004"/>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pic>
        <p:nvPicPr>
          <p:cNvPr id="4" name="Picture 4"/>
          <p:cNvPicPr>
            <a:picLocks noChangeAspect="1"/>
          </p:cNvPicPr>
          <p:nvPr/>
        </p:nvPicPr>
        <p:blipFill>
          <a:blip r:embed="rId2">
            <a:alphaModFix amt="58000"/>
          </a:blip>
          <a:srcRect/>
          <a:stretch>
            <a:fillRect/>
          </a:stretch>
        </p:blipFill>
        <p:spPr>
          <a:xfrm rot="-673560">
            <a:off x="1584188" y="7872262"/>
            <a:ext cx="1094534" cy="1094534"/>
          </a:xfrm>
          <a:prstGeom prst="rect">
            <a:avLst/>
          </a:prstGeom>
        </p:spPr>
      </p:pic>
      <p:pic>
        <p:nvPicPr>
          <p:cNvPr id="5" name="Picture 5"/>
          <p:cNvPicPr>
            <a:picLocks noChangeAspect="1"/>
          </p:cNvPicPr>
          <p:nvPr/>
        </p:nvPicPr>
        <p:blipFill>
          <a:blip r:embed="rId3">
            <a:alphaModFix amt="58000"/>
          </a:blip>
          <a:srcRect/>
          <a:stretch>
            <a:fillRect/>
          </a:stretch>
        </p:blipFill>
        <p:spPr>
          <a:xfrm rot="496522">
            <a:off x="15863319" y="7938955"/>
            <a:ext cx="1053575" cy="1053575"/>
          </a:xfrm>
          <a:prstGeom prst="rect">
            <a:avLst/>
          </a:prstGeom>
        </p:spPr>
      </p:pic>
      <p:grpSp>
        <p:nvGrpSpPr>
          <p:cNvPr id="6" name="Group 6"/>
          <p:cNvGrpSpPr>
            <a:grpSpLocks noChangeAspect="1"/>
          </p:cNvGrpSpPr>
          <p:nvPr/>
        </p:nvGrpSpPr>
        <p:grpSpPr>
          <a:xfrm>
            <a:off x="2359111" y="3784118"/>
            <a:ext cx="547741" cy="547741"/>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grpSp>
        <p:nvGrpSpPr>
          <p:cNvPr id="8" name="Group 8"/>
          <p:cNvGrpSpPr>
            <a:grpSpLocks noChangeAspect="1"/>
          </p:cNvGrpSpPr>
          <p:nvPr/>
        </p:nvGrpSpPr>
        <p:grpSpPr>
          <a:xfrm>
            <a:off x="5898329" y="3784118"/>
            <a:ext cx="547741" cy="547741"/>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grpSp>
        <p:nvGrpSpPr>
          <p:cNvPr id="10" name="Group 10"/>
          <p:cNvGrpSpPr>
            <a:grpSpLocks noChangeAspect="1"/>
          </p:cNvGrpSpPr>
          <p:nvPr/>
        </p:nvGrpSpPr>
        <p:grpSpPr>
          <a:xfrm>
            <a:off x="9094468" y="3784118"/>
            <a:ext cx="547741" cy="547741"/>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grpSp>
        <p:nvGrpSpPr>
          <p:cNvPr id="12" name="Group 12"/>
          <p:cNvGrpSpPr>
            <a:grpSpLocks noChangeAspect="1"/>
          </p:cNvGrpSpPr>
          <p:nvPr/>
        </p:nvGrpSpPr>
        <p:grpSpPr>
          <a:xfrm>
            <a:off x="12487911" y="3784118"/>
            <a:ext cx="547741" cy="547741"/>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14" name="TextBox 1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5: PICTURE ROUND</a:t>
            </a:r>
          </a:p>
        </p:txBody>
      </p:sp>
      <p:sp>
        <p:nvSpPr>
          <p:cNvPr id="16" name="TextBox 16"/>
          <p:cNvSpPr txBox="1"/>
          <p:nvPr/>
        </p:nvSpPr>
        <p:spPr>
          <a:xfrm>
            <a:off x="1737542" y="389257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8</a:t>
            </a:r>
          </a:p>
        </p:txBody>
      </p:sp>
      <p:sp>
        <p:nvSpPr>
          <p:cNvPr id="17" name="TextBox 17"/>
          <p:cNvSpPr txBox="1"/>
          <p:nvPr/>
        </p:nvSpPr>
        <p:spPr>
          <a:xfrm>
            <a:off x="5276760" y="389257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9</a:t>
            </a:r>
          </a:p>
        </p:txBody>
      </p:sp>
      <p:sp>
        <p:nvSpPr>
          <p:cNvPr id="18" name="TextBox 18"/>
          <p:cNvSpPr txBox="1"/>
          <p:nvPr/>
        </p:nvSpPr>
        <p:spPr>
          <a:xfrm>
            <a:off x="8472899" y="389257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10</a:t>
            </a:r>
          </a:p>
        </p:txBody>
      </p:sp>
      <p:sp>
        <p:nvSpPr>
          <p:cNvPr id="19" name="TextBox 19"/>
          <p:cNvSpPr txBox="1"/>
          <p:nvPr/>
        </p:nvSpPr>
        <p:spPr>
          <a:xfrm>
            <a:off x="11866342" y="389257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11</a:t>
            </a:r>
          </a:p>
        </p:txBody>
      </p:sp>
      <p:pic>
        <p:nvPicPr>
          <p:cNvPr id="20" name="Picture 20"/>
          <p:cNvPicPr>
            <a:picLocks noChangeAspect="1"/>
          </p:cNvPicPr>
          <p:nvPr/>
        </p:nvPicPr>
        <p:blipFill>
          <a:blip r:embed="rId4"/>
          <a:srcRect/>
          <a:stretch>
            <a:fillRect/>
          </a:stretch>
        </p:blipFill>
        <p:spPr>
          <a:xfrm>
            <a:off x="2632981" y="4610100"/>
            <a:ext cx="3229123" cy="3419071"/>
          </a:xfrm>
          <a:prstGeom prst="rect">
            <a:avLst/>
          </a:prstGeom>
        </p:spPr>
      </p:pic>
      <p:pic>
        <p:nvPicPr>
          <p:cNvPr id="21" name="Picture 21"/>
          <p:cNvPicPr>
            <a:picLocks noChangeAspect="1"/>
          </p:cNvPicPr>
          <p:nvPr/>
        </p:nvPicPr>
        <p:blipFill>
          <a:blip r:embed="rId5"/>
          <a:srcRect/>
          <a:stretch>
            <a:fillRect/>
          </a:stretch>
        </p:blipFill>
        <p:spPr>
          <a:xfrm>
            <a:off x="6172200" y="4610100"/>
            <a:ext cx="2754252" cy="3419071"/>
          </a:xfrm>
          <a:prstGeom prst="rect">
            <a:avLst/>
          </a:prstGeom>
        </p:spPr>
      </p:pic>
      <p:pic>
        <p:nvPicPr>
          <p:cNvPr id="22" name="Picture 22"/>
          <p:cNvPicPr>
            <a:picLocks noChangeAspect="1"/>
          </p:cNvPicPr>
          <p:nvPr/>
        </p:nvPicPr>
        <p:blipFill>
          <a:blip r:embed="rId6"/>
          <a:srcRect/>
          <a:stretch>
            <a:fillRect/>
          </a:stretch>
        </p:blipFill>
        <p:spPr>
          <a:xfrm>
            <a:off x="9368339" y="4610100"/>
            <a:ext cx="3134149" cy="3419071"/>
          </a:xfrm>
          <a:prstGeom prst="rect">
            <a:avLst/>
          </a:prstGeom>
        </p:spPr>
      </p:pic>
      <p:pic>
        <p:nvPicPr>
          <p:cNvPr id="23" name="Picture 23"/>
          <p:cNvPicPr>
            <a:picLocks noChangeAspect="1"/>
          </p:cNvPicPr>
          <p:nvPr/>
        </p:nvPicPr>
        <p:blipFill rotWithShape="1">
          <a:blip r:embed="rId7"/>
          <a:srcRect b="2593"/>
          <a:stretch/>
        </p:blipFill>
        <p:spPr>
          <a:xfrm>
            <a:off x="12761782" y="4610100"/>
            <a:ext cx="2944932" cy="3419071"/>
          </a:xfrm>
          <a:prstGeom prst="rect">
            <a:avLst/>
          </a:prstGeom>
        </p:spPr>
      </p:pic>
      <p:sp>
        <p:nvSpPr>
          <p:cNvPr id="24" name="TextBox 13">
            <a:extLst>
              <a:ext uri="{FF2B5EF4-FFF2-40B4-BE49-F238E27FC236}">
                <a16:creationId xmlns:a16="http://schemas.microsoft.com/office/drawing/2014/main" id="{83AA53A2-47E8-404D-A566-0F8FB806D951}"/>
              </a:ext>
            </a:extLst>
          </p:cNvPr>
          <p:cNvSpPr txBox="1"/>
          <p:nvPr/>
        </p:nvSpPr>
        <p:spPr>
          <a:xfrm>
            <a:off x="3643282" y="1895102"/>
            <a:ext cx="11001435" cy="1839734"/>
          </a:xfrm>
          <a:prstGeom prst="rect">
            <a:avLst/>
          </a:prstGeom>
        </p:spPr>
        <p:txBody>
          <a:bodyPr wrap="square" lIns="0" tIns="0" rIns="0" bIns="0" rtlCol="0" anchor="t">
            <a:spAutoFit/>
          </a:bodyPr>
          <a:lstStyle/>
          <a:p>
            <a:pPr marL="0" lvl="0" indent="0" algn="ctr">
              <a:lnSpc>
                <a:spcPts val="7511"/>
              </a:lnSpc>
              <a:spcBef>
                <a:spcPct val="0"/>
              </a:spcBef>
            </a:pPr>
            <a:r>
              <a:rPr lang="en-US" sz="5365" b="1" dirty="0">
                <a:solidFill>
                  <a:srgbClr val="FFFFFF"/>
                </a:solidFill>
                <a:latin typeface="Arial"/>
              </a:rPr>
              <a:t>Who are these famous people when they were young?</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pic>
        <p:nvPicPr>
          <p:cNvPr id="4" name="Picture 4"/>
          <p:cNvPicPr>
            <a:picLocks noChangeAspect="1"/>
          </p:cNvPicPr>
          <p:nvPr/>
        </p:nvPicPr>
        <p:blipFill>
          <a:blip r:embed="rId2">
            <a:alphaModFix amt="58000"/>
          </a:blip>
          <a:srcRect/>
          <a:stretch>
            <a:fillRect/>
          </a:stretch>
        </p:blipFill>
        <p:spPr>
          <a:xfrm rot="-673560">
            <a:off x="1584188" y="7872262"/>
            <a:ext cx="1094534" cy="1094534"/>
          </a:xfrm>
          <a:prstGeom prst="rect">
            <a:avLst/>
          </a:prstGeom>
        </p:spPr>
      </p:pic>
      <p:pic>
        <p:nvPicPr>
          <p:cNvPr id="5" name="Picture 5"/>
          <p:cNvPicPr>
            <a:picLocks noChangeAspect="1"/>
          </p:cNvPicPr>
          <p:nvPr/>
        </p:nvPicPr>
        <p:blipFill>
          <a:blip r:embed="rId3">
            <a:alphaModFix amt="58000"/>
          </a:blip>
          <a:srcRect/>
          <a:stretch>
            <a:fillRect/>
          </a:stretch>
        </p:blipFill>
        <p:spPr>
          <a:xfrm rot="496522">
            <a:off x="15863319" y="7938955"/>
            <a:ext cx="1053575" cy="1053575"/>
          </a:xfrm>
          <a:prstGeom prst="rect">
            <a:avLst/>
          </a:prstGeom>
        </p:spPr>
      </p:pic>
      <p:grpSp>
        <p:nvGrpSpPr>
          <p:cNvPr id="6" name="Group 6"/>
          <p:cNvGrpSpPr>
            <a:grpSpLocks noChangeAspect="1"/>
          </p:cNvGrpSpPr>
          <p:nvPr/>
        </p:nvGrpSpPr>
        <p:grpSpPr>
          <a:xfrm>
            <a:off x="2371458" y="3245798"/>
            <a:ext cx="547741" cy="547741"/>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grpSp>
        <p:nvGrpSpPr>
          <p:cNvPr id="8" name="Group 8"/>
          <p:cNvGrpSpPr>
            <a:grpSpLocks noChangeAspect="1"/>
          </p:cNvGrpSpPr>
          <p:nvPr/>
        </p:nvGrpSpPr>
        <p:grpSpPr>
          <a:xfrm>
            <a:off x="5910676" y="3245798"/>
            <a:ext cx="547741" cy="547741"/>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grpSp>
        <p:nvGrpSpPr>
          <p:cNvPr id="10" name="Group 10"/>
          <p:cNvGrpSpPr>
            <a:grpSpLocks noChangeAspect="1"/>
          </p:cNvGrpSpPr>
          <p:nvPr/>
        </p:nvGrpSpPr>
        <p:grpSpPr>
          <a:xfrm>
            <a:off x="9106815" y="3245798"/>
            <a:ext cx="547741" cy="547741"/>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grpSp>
        <p:nvGrpSpPr>
          <p:cNvPr id="12" name="Group 12"/>
          <p:cNvGrpSpPr>
            <a:grpSpLocks noChangeAspect="1"/>
          </p:cNvGrpSpPr>
          <p:nvPr/>
        </p:nvGrpSpPr>
        <p:grpSpPr>
          <a:xfrm>
            <a:off x="12500258" y="3245798"/>
            <a:ext cx="547741" cy="547741"/>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4" name="Picture 14"/>
          <p:cNvPicPr>
            <a:picLocks noChangeAspect="1"/>
          </p:cNvPicPr>
          <p:nvPr/>
        </p:nvPicPr>
        <p:blipFill>
          <a:blip r:embed="rId4"/>
          <a:srcRect/>
          <a:stretch>
            <a:fillRect/>
          </a:stretch>
        </p:blipFill>
        <p:spPr>
          <a:xfrm>
            <a:off x="13047999" y="4039345"/>
            <a:ext cx="3615978" cy="2725085"/>
          </a:xfrm>
          <a:prstGeom prst="rect">
            <a:avLst/>
          </a:prstGeom>
        </p:spPr>
      </p:pic>
      <p:pic>
        <p:nvPicPr>
          <p:cNvPr id="15" name="Picture 15"/>
          <p:cNvPicPr>
            <a:picLocks noChangeAspect="1"/>
          </p:cNvPicPr>
          <p:nvPr/>
        </p:nvPicPr>
        <p:blipFill>
          <a:blip r:embed="rId5"/>
          <a:srcRect/>
          <a:stretch>
            <a:fillRect/>
          </a:stretch>
        </p:blipFill>
        <p:spPr>
          <a:xfrm>
            <a:off x="9380686" y="4039345"/>
            <a:ext cx="3201313" cy="2725085"/>
          </a:xfrm>
          <a:prstGeom prst="rect">
            <a:avLst/>
          </a:prstGeom>
        </p:spPr>
      </p:pic>
      <p:pic>
        <p:nvPicPr>
          <p:cNvPr id="16" name="Picture 16"/>
          <p:cNvPicPr>
            <a:picLocks noChangeAspect="1"/>
          </p:cNvPicPr>
          <p:nvPr/>
        </p:nvPicPr>
        <p:blipFill>
          <a:blip r:embed="rId6"/>
          <a:srcRect/>
          <a:stretch>
            <a:fillRect/>
          </a:stretch>
        </p:blipFill>
        <p:spPr>
          <a:xfrm>
            <a:off x="6184547" y="4039345"/>
            <a:ext cx="2785308" cy="2725085"/>
          </a:xfrm>
          <a:prstGeom prst="rect">
            <a:avLst/>
          </a:prstGeom>
        </p:spPr>
      </p:pic>
      <p:pic>
        <p:nvPicPr>
          <p:cNvPr id="17" name="Picture 17"/>
          <p:cNvPicPr>
            <a:picLocks noChangeAspect="1"/>
          </p:cNvPicPr>
          <p:nvPr/>
        </p:nvPicPr>
        <p:blipFill>
          <a:blip r:embed="rId7"/>
          <a:srcRect/>
          <a:stretch>
            <a:fillRect/>
          </a:stretch>
        </p:blipFill>
        <p:spPr>
          <a:xfrm>
            <a:off x="2645328" y="4039345"/>
            <a:ext cx="3112334" cy="2725085"/>
          </a:xfrm>
          <a:prstGeom prst="rect">
            <a:avLst/>
          </a:prstGeom>
        </p:spPr>
      </p:pic>
      <p:sp>
        <p:nvSpPr>
          <p:cNvPr id="18" name="TextBox 18"/>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5: PICTURE ROUND</a:t>
            </a:r>
          </a:p>
        </p:txBody>
      </p:sp>
      <p:sp>
        <p:nvSpPr>
          <p:cNvPr id="19" name="TextBox 19"/>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Name the brands</a:t>
            </a:r>
          </a:p>
        </p:txBody>
      </p:sp>
      <p:sp>
        <p:nvSpPr>
          <p:cNvPr id="20" name="TextBox 20"/>
          <p:cNvSpPr txBox="1"/>
          <p:nvPr/>
        </p:nvSpPr>
        <p:spPr>
          <a:xfrm>
            <a:off x="1749889" y="335425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12</a:t>
            </a:r>
          </a:p>
        </p:txBody>
      </p:sp>
      <p:sp>
        <p:nvSpPr>
          <p:cNvPr id="21" name="TextBox 21"/>
          <p:cNvSpPr txBox="1"/>
          <p:nvPr/>
        </p:nvSpPr>
        <p:spPr>
          <a:xfrm>
            <a:off x="5289107" y="335425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13</a:t>
            </a:r>
          </a:p>
        </p:txBody>
      </p:sp>
      <p:sp>
        <p:nvSpPr>
          <p:cNvPr id="22" name="TextBox 22"/>
          <p:cNvSpPr txBox="1"/>
          <p:nvPr/>
        </p:nvSpPr>
        <p:spPr>
          <a:xfrm>
            <a:off x="8485246" y="335425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14</a:t>
            </a:r>
          </a:p>
        </p:txBody>
      </p:sp>
      <p:sp>
        <p:nvSpPr>
          <p:cNvPr id="23" name="TextBox 23"/>
          <p:cNvSpPr txBox="1"/>
          <p:nvPr/>
        </p:nvSpPr>
        <p:spPr>
          <a:xfrm>
            <a:off x="11878689" y="335425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725A8D-F62F-4929-A870-BDC46D497B42}"/>
              </a:ext>
            </a:extLst>
          </p:cNvPr>
          <p:cNvGrpSpPr/>
          <p:nvPr/>
        </p:nvGrpSpPr>
        <p:grpSpPr>
          <a:xfrm>
            <a:off x="1028700" y="1028700"/>
            <a:ext cx="16230600" cy="8229600"/>
            <a:chOff x="0" y="0"/>
            <a:chExt cx="12452786" cy="6314089"/>
          </a:xfrm>
        </p:grpSpPr>
        <p:sp>
          <p:nvSpPr>
            <p:cNvPr id="3" name="Freeform 3">
              <a:extLst>
                <a:ext uri="{FF2B5EF4-FFF2-40B4-BE49-F238E27FC236}">
                  <a16:creationId xmlns:a16="http://schemas.microsoft.com/office/drawing/2014/main" id="{A760EA4A-000F-461C-9F39-752C9102B759}"/>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19">
            <a:extLst>
              <a:ext uri="{FF2B5EF4-FFF2-40B4-BE49-F238E27FC236}">
                <a16:creationId xmlns:a16="http://schemas.microsoft.com/office/drawing/2014/main" id="{2A2C427E-1878-4E69-BBEA-CF3CB547987C}"/>
              </a:ext>
            </a:extLst>
          </p:cNvPr>
          <p:cNvSpPr txBox="1"/>
          <p:nvPr/>
        </p:nvSpPr>
        <p:spPr>
          <a:xfrm>
            <a:off x="3022124" y="1638300"/>
            <a:ext cx="12243752" cy="407869"/>
          </a:xfrm>
          <a:prstGeom prst="rect">
            <a:avLst/>
          </a:prstGeom>
        </p:spPr>
        <p:txBody>
          <a:bodyPr lIns="0" tIns="0" rIns="0" bIns="0" rtlCol="0" anchor="t">
            <a:spAutoFit/>
          </a:bodyPr>
          <a:lstStyle/>
          <a:p>
            <a:pPr marL="0" lvl="0" indent="0" algn="ctr">
              <a:lnSpc>
                <a:spcPts val="3360"/>
              </a:lnSpc>
              <a:spcBef>
                <a:spcPct val="0"/>
              </a:spcBef>
            </a:pPr>
            <a:r>
              <a:rPr lang="en-US" sz="2400" b="1" u="none" spc="184" dirty="0">
                <a:solidFill>
                  <a:srgbClr val="FFFFFF"/>
                </a:solidFill>
                <a:latin typeface="Arial"/>
              </a:rPr>
              <a:t>BONUS ROUND</a:t>
            </a:r>
          </a:p>
        </p:txBody>
      </p:sp>
      <p:sp>
        <p:nvSpPr>
          <p:cNvPr id="6" name="TextBox 5">
            <a:extLst>
              <a:ext uri="{FF2B5EF4-FFF2-40B4-BE49-F238E27FC236}">
                <a16:creationId xmlns:a16="http://schemas.microsoft.com/office/drawing/2014/main" id="{48900AB5-D16E-4911-A933-8865F30788F9}"/>
              </a:ext>
            </a:extLst>
          </p:cNvPr>
          <p:cNvSpPr txBox="1"/>
          <p:nvPr/>
        </p:nvSpPr>
        <p:spPr>
          <a:xfrm>
            <a:off x="5985795" y="2216802"/>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Question 4</a:t>
            </a:r>
          </a:p>
        </p:txBody>
      </p:sp>
      <p:sp>
        <p:nvSpPr>
          <p:cNvPr id="7" name="Rectangle 6">
            <a:extLst>
              <a:ext uri="{FF2B5EF4-FFF2-40B4-BE49-F238E27FC236}">
                <a16:creationId xmlns:a16="http://schemas.microsoft.com/office/drawing/2014/main" id="{F9043A6E-9F76-4CF9-82BF-4A14D0D600E3}"/>
              </a:ext>
            </a:extLst>
          </p:cNvPr>
          <p:cNvSpPr/>
          <p:nvPr/>
        </p:nvSpPr>
        <p:spPr>
          <a:xfrm>
            <a:off x="2494800" y="3861231"/>
            <a:ext cx="13298400" cy="2389885"/>
          </a:xfrm>
          <a:prstGeom prst="rect">
            <a:avLst/>
          </a:prstGeom>
        </p:spPr>
        <p:txBody>
          <a:bodyPr wrap="square">
            <a:spAutoFit/>
          </a:bodyPr>
          <a:lstStyle/>
          <a:p>
            <a:pPr lvl="0" algn="ctr">
              <a:lnSpc>
                <a:spcPct val="107000"/>
              </a:lnSpc>
              <a:spcAft>
                <a:spcPts val="0"/>
              </a:spcAft>
            </a:pPr>
            <a:r>
              <a:rPr lang="en-GB" sz="7240" b="1" dirty="0">
                <a:solidFill>
                  <a:schemeClr val="bg1"/>
                </a:solidFill>
                <a:latin typeface="Arial" panose="020B0604020202020204" pitchFamily="34" charset="0"/>
                <a:ea typeface="Calibri" panose="020F0502020204030204" pitchFamily="34" charset="0"/>
                <a:cs typeface="Arial" panose="020B0604020202020204" pitchFamily="34" charset="0"/>
              </a:rPr>
              <a:t>A SaLT is a type of therapist.</a:t>
            </a:r>
          </a:p>
          <a:p>
            <a:pPr lvl="0" algn="ctr">
              <a:lnSpc>
                <a:spcPct val="107000"/>
              </a:lnSpc>
              <a:spcAft>
                <a:spcPts val="0"/>
              </a:spcAft>
            </a:pPr>
            <a:r>
              <a:rPr lang="en-GB" sz="7240" b="1" dirty="0">
                <a:solidFill>
                  <a:schemeClr val="bg1"/>
                </a:solidFill>
                <a:latin typeface="Arial" panose="020B0604020202020204" pitchFamily="34" charset="0"/>
                <a:ea typeface="Calibri" panose="020F0502020204030204" pitchFamily="34" charset="0"/>
                <a:cs typeface="Arial" panose="020B0604020202020204" pitchFamily="34" charset="0"/>
              </a:rPr>
              <a:t>True or False? </a:t>
            </a:r>
            <a:endParaRPr lang="en-GB" sz="724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33863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pic>
        <p:nvPicPr>
          <p:cNvPr id="4" name="Picture 4"/>
          <p:cNvPicPr>
            <a:picLocks noChangeAspect="1"/>
          </p:cNvPicPr>
          <p:nvPr/>
        </p:nvPicPr>
        <p:blipFill>
          <a:blip r:embed="rId2">
            <a:alphaModFix amt="58000"/>
          </a:blip>
          <a:srcRect/>
          <a:stretch>
            <a:fillRect/>
          </a:stretch>
        </p:blipFill>
        <p:spPr>
          <a:xfrm rot="-673560">
            <a:off x="1584188" y="7872262"/>
            <a:ext cx="1094534" cy="1094534"/>
          </a:xfrm>
          <a:prstGeom prst="rect">
            <a:avLst/>
          </a:prstGeom>
        </p:spPr>
      </p:pic>
      <p:pic>
        <p:nvPicPr>
          <p:cNvPr id="5" name="Picture 5"/>
          <p:cNvPicPr>
            <a:picLocks noChangeAspect="1"/>
          </p:cNvPicPr>
          <p:nvPr/>
        </p:nvPicPr>
        <p:blipFill>
          <a:blip r:embed="rId3">
            <a:alphaModFix amt="58000"/>
          </a:blip>
          <a:srcRect/>
          <a:stretch>
            <a:fillRect/>
          </a:stretch>
        </p:blipFill>
        <p:spPr>
          <a:xfrm rot="496522">
            <a:off x="15863319" y="7938955"/>
            <a:ext cx="1053575" cy="1053575"/>
          </a:xfrm>
          <a:prstGeom prst="rect">
            <a:avLst/>
          </a:prstGeom>
        </p:spPr>
      </p:pic>
      <p:grpSp>
        <p:nvGrpSpPr>
          <p:cNvPr id="6" name="Group 6"/>
          <p:cNvGrpSpPr>
            <a:grpSpLocks noChangeAspect="1"/>
          </p:cNvGrpSpPr>
          <p:nvPr/>
        </p:nvGrpSpPr>
        <p:grpSpPr>
          <a:xfrm>
            <a:off x="2316955" y="3245798"/>
            <a:ext cx="547741" cy="547741"/>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grpSp>
        <p:nvGrpSpPr>
          <p:cNvPr id="8" name="Group 8"/>
          <p:cNvGrpSpPr>
            <a:grpSpLocks noChangeAspect="1"/>
          </p:cNvGrpSpPr>
          <p:nvPr/>
        </p:nvGrpSpPr>
        <p:grpSpPr>
          <a:xfrm>
            <a:off x="5657422" y="3245798"/>
            <a:ext cx="547741" cy="547741"/>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grpSp>
        <p:nvGrpSpPr>
          <p:cNvPr id="10" name="Group 10"/>
          <p:cNvGrpSpPr>
            <a:grpSpLocks noChangeAspect="1"/>
          </p:cNvGrpSpPr>
          <p:nvPr/>
        </p:nvGrpSpPr>
        <p:grpSpPr>
          <a:xfrm>
            <a:off x="9052313" y="3245798"/>
            <a:ext cx="547741" cy="547741"/>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grpSp>
        <p:nvGrpSpPr>
          <p:cNvPr id="12" name="Group 12"/>
          <p:cNvGrpSpPr>
            <a:grpSpLocks noChangeAspect="1"/>
          </p:cNvGrpSpPr>
          <p:nvPr/>
        </p:nvGrpSpPr>
        <p:grpSpPr>
          <a:xfrm>
            <a:off x="12445756" y="3245798"/>
            <a:ext cx="547741" cy="547741"/>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14" name="TextBox 14"/>
          <p:cNvSpPr txBox="1"/>
          <p:nvPr/>
        </p:nvSpPr>
        <p:spPr>
          <a:xfrm>
            <a:off x="3022124" y="1365319"/>
            <a:ext cx="12243752" cy="407869"/>
          </a:xfrm>
          <a:prstGeom prst="rect">
            <a:avLst/>
          </a:prstGeom>
        </p:spPr>
        <p:txBody>
          <a:bodyPr lIns="0" tIns="0" rIns="0" bIns="0" rtlCol="0" anchor="t">
            <a:spAutoFit/>
          </a:bodyPr>
          <a:lstStyle/>
          <a:p>
            <a:pPr algn="ctr">
              <a:lnSpc>
                <a:spcPts val="3360"/>
              </a:lnSpc>
            </a:pPr>
            <a:r>
              <a:rPr lang="en-US" sz="2400" b="1" u="none" spc="184" dirty="0">
                <a:solidFill>
                  <a:srgbClr val="FFFFFF"/>
                </a:solidFill>
                <a:latin typeface="Arial"/>
              </a:rPr>
              <a:t>ROUND 5: PICTURE ROUND</a:t>
            </a:r>
          </a:p>
        </p:txBody>
      </p:sp>
      <p:sp>
        <p:nvSpPr>
          <p:cNvPr id="15" name="TextBox 15"/>
          <p:cNvSpPr txBox="1"/>
          <p:nvPr/>
        </p:nvSpPr>
        <p:spPr>
          <a:xfrm>
            <a:off x="5985795" y="2001091"/>
            <a:ext cx="6316410" cy="877933"/>
          </a:xfrm>
          <a:prstGeom prst="rect">
            <a:avLst/>
          </a:prstGeom>
        </p:spPr>
        <p:txBody>
          <a:bodyPr lIns="0" tIns="0" rIns="0" bIns="0" rtlCol="0" anchor="t">
            <a:spAutoFit/>
          </a:bodyPr>
          <a:lstStyle/>
          <a:p>
            <a:pPr marL="0" lvl="0" indent="0" algn="ctr">
              <a:lnSpc>
                <a:spcPts val="7511"/>
              </a:lnSpc>
              <a:spcBef>
                <a:spcPct val="0"/>
              </a:spcBef>
            </a:pPr>
            <a:r>
              <a:rPr lang="en-US" sz="5365" b="1" dirty="0">
                <a:solidFill>
                  <a:srgbClr val="FFFFFF"/>
                </a:solidFill>
                <a:latin typeface="Arial"/>
              </a:rPr>
              <a:t>Dingbats</a:t>
            </a:r>
          </a:p>
        </p:txBody>
      </p:sp>
      <p:sp>
        <p:nvSpPr>
          <p:cNvPr id="16" name="TextBox 16"/>
          <p:cNvSpPr txBox="1"/>
          <p:nvPr/>
        </p:nvSpPr>
        <p:spPr>
          <a:xfrm>
            <a:off x="1695386" y="335425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16</a:t>
            </a:r>
          </a:p>
        </p:txBody>
      </p:sp>
      <p:sp>
        <p:nvSpPr>
          <p:cNvPr id="17" name="TextBox 17"/>
          <p:cNvSpPr txBox="1"/>
          <p:nvPr/>
        </p:nvSpPr>
        <p:spPr>
          <a:xfrm>
            <a:off x="5035853" y="335425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17</a:t>
            </a:r>
          </a:p>
        </p:txBody>
      </p:sp>
      <p:sp>
        <p:nvSpPr>
          <p:cNvPr id="18" name="TextBox 18"/>
          <p:cNvSpPr txBox="1"/>
          <p:nvPr/>
        </p:nvSpPr>
        <p:spPr>
          <a:xfrm>
            <a:off x="8430744" y="335425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18</a:t>
            </a:r>
          </a:p>
        </p:txBody>
      </p:sp>
      <p:sp>
        <p:nvSpPr>
          <p:cNvPr id="19" name="TextBox 19"/>
          <p:cNvSpPr txBox="1"/>
          <p:nvPr/>
        </p:nvSpPr>
        <p:spPr>
          <a:xfrm>
            <a:off x="11824187" y="3354251"/>
            <a:ext cx="1790879" cy="283210"/>
          </a:xfrm>
          <a:prstGeom prst="rect">
            <a:avLst/>
          </a:prstGeom>
        </p:spPr>
        <p:txBody>
          <a:bodyPr lIns="0" tIns="0" rIns="0" bIns="0" rtlCol="0" anchor="t">
            <a:spAutoFit/>
          </a:bodyPr>
          <a:lstStyle/>
          <a:p>
            <a:pPr algn="ctr">
              <a:lnSpc>
                <a:spcPts val="2240"/>
              </a:lnSpc>
            </a:pPr>
            <a:r>
              <a:rPr lang="en-US" sz="1600" dirty="0">
                <a:solidFill>
                  <a:srgbClr val="FFFFFF"/>
                </a:solidFill>
                <a:latin typeface="Arial"/>
              </a:rPr>
              <a:t>19</a:t>
            </a:r>
          </a:p>
        </p:txBody>
      </p:sp>
      <p:grpSp>
        <p:nvGrpSpPr>
          <p:cNvPr id="20" name="Group 20"/>
          <p:cNvGrpSpPr/>
          <p:nvPr/>
        </p:nvGrpSpPr>
        <p:grpSpPr>
          <a:xfrm>
            <a:off x="2590826" y="4001245"/>
            <a:ext cx="2977548" cy="2977548"/>
            <a:chOff x="0" y="0"/>
            <a:chExt cx="1913890" cy="1913890"/>
          </a:xfrm>
        </p:grpSpPr>
        <p:sp>
          <p:nvSpPr>
            <p:cNvPr id="21" name="Freeform 2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22" name="Group 22"/>
          <p:cNvGrpSpPr/>
          <p:nvPr/>
        </p:nvGrpSpPr>
        <p:grpSpPr>
          <a:xfrm>
            <a:off x="5931293" y="4001245"/>
            <a:ext cx="2977548" cy="2977548"/>
            <a:chOff x="0" y="0"/>
            <a:chExt cx="1913890" cy="1913890"/>
          </a:xfrm>
        </p:grpSpPr>
        <p:sp>
          <p:nvSpPr>
            <p:cNvPr id="23" name="Freeform 2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24" name="Group 24"/>
          <p:cNvGrpSpPr/>
          <p:nvPr/>
        </p:nvGrpSpPr>
        <p:grpSpPr>
          <a:xfrm>
            <a:off x="9326183" y="4001245"/>
            <a:ext cx="2977548" cy="2977548"/>
            <a:chOff x="0" y="0"/>
            <a:chExt cx="1913890" cy="1913890"/>
          </a:xfrm>
        </p:grpSpPr>
        <p:sp>
          <p:nvSpPr>
            <p:cNvPr id="25" name="Freeform 2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26" name="Group 26"/>
          <p:cNvGrpSpPr/>
          <p:nvPr/>
        </p:nvGrpSpPr>
        <p:grpSpPr>
          <a:xfrm>
            <a:off x="12719626" y="4001245"/>
            <a:ext cx="2977548" cy="2977548"/>
            <a:chOff x="0" y="0"/>
            <a:chExt cx="1913890" cy="1913890"/>
          </a:xfrm>
        </p:grpSpPr>
        <p:sp>
          <p:nvSpPr>
            <p:cNvPr id="27" name="Freeform 2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sp>
        <p:nvSpPr>
          <p:cNvPr id="28" name="TextBox 28"/>
          <p:cNvSpPr txBox="1"/>
          <p:nvPr/>
        </p:nvSpPr>
        <p:spPr>
          <a:xfrm>
            <a:off x="2590826" y="4282248"/>
            <a:ext cx="1288255" cy="558165"/>
          </a:xfrm>
          <a:prstGeom prst="rect">
            <a:avLst/>
          </a:prstGeom>
        </p:spPr>
        <p:txBody>
          <a:bodyPr lIns="0" tIns="0" rIns="0" bIns="0" rtlCol="0" anchor="t">
            <a:spAutoFit/>
          </a:bodyPr>
          <a:lstStyle/>
          <a:p>
            <a:pPr algn="ctr">
              <a:lnSpc>
                <a:spcPts val="4409"/>
              </a:lnSpc>
            </a:pPr>
            <a:r>
              <a:rPr lang="en-US" sz="3150" dirty="0">
                <a:solidFill>
                  <a:srgbClr val="636362"/>
                </a:solidFill>
                <a:latin typeface="Arial"/>
              </a:rPr>
              <a:t>GIVE</a:t>
            </a:r>
          </a:p>
        </p:txBody>
      </p:sp>
      <p:sp>
        <p:nvSpPr>
          <p:cNvPr id="29" name="TextBox 29"/>
          <p:cNvSpPr txBox="1"/>
          <p:nvPr/>
        </p:nvSpPr>
        <p:spPr>
          <a:xfrm>
            <a:off x="2590826" y="4874340"/>
            <a:ext cx="1288255" cy="558165"/>
          </a:xfrm>
          <a:prstGeom prst="rect">
            <a:avLst/>
          </a:prstGeom>
        </p:spPr>
        <p:txBody>
          <a:bodyPr lIns="0" tIns="0" rIns="0" bIns="0" rtlCol="0" anchor="t">
            <a:spAutoFit/>
          </a:bodyPr>
          <a:lstStyle/>
          <a:p>
            <a:pPr algn="ctr">
              <a:lnSpc>
                <a:spcPts val="4409"/>
              </a:lnSpc>
            </a:pPr>
            <a:r>
              <a:rPr lang="en-US" sz="3150" dirty="0">
                <a:solidFill>
                  <a:srgbClr val="636362"/>
                </a:solidFill>
                <a:latin typeface="Arial"/>
              </a:rPr>
              <a:t>GIVE</a:t>
            </a:r>
          </a:p>
        </p:txBody>
      </p:sp>
      <p:sp>
        <p:nvSpPr>
          <p:cNvPr id="30" name="TextBox 30"/>
          <p:cNvSpPr txBox="1"/>
          <p:nvPr/>
        </p:nvSpPr>
        <p:spPr>
          <a:xfrm>
            <a:off x="2590826" y="5457078"/>
            <a:ext cx="1288255" cy="558165"/>
          </a:xfrm>
          <a:prstGeom prst="rect">
            <a:avLst/>
          </a:prstGeom>
        </p:spPr>
        <p:txBody>
          <a:bodyPr lIns="0" tIns="0" rIns="0" bIns="0" rtlCol="0" anchor="t">
            <a:spAutoFit/>
          </a:bodyPr>
          <a:lstStyle/>
          <a:p>
            <a:pPr algn="ctr">
              <a:lnSpc>
                <a:spcPts val="4409"/>
              </a:lnSpc>
            </a:pPr>
            <a:r>
              <a:rPr lang="en-US" sz="3150" dirty="0">
                <a:solidFill>
                  <a:srgbClr val="636362"/>
                </a:solidFill>
                <a:latin typeface="Arial"/>
              </a:rPr>
              <a:t>GIVE</a:t>
            </a:r>
          </a:p>
        </p:txBody>
      </p:sp>
      <p:sp>
        <p:nvSpPr>
          <p:cNvPr id="31" name="TextBox 31"/>
          <p:cNvSpPr txBox="1"/>
          <p:nvPr/>
        </p:nvSpPr>
        <p:spPr>
          <a:xfrm>
            <a:off x="2590826" y="6053900"/>
            <a:ext cx="1288255" cy="558165"/>
          </a:xfrm>
          <a:prstGeom prst="rect">
            <a:avLst/>
          </a:prstGeom>
        </p:spPr>
        <p:txBody>
          <a:bodyPr lIns="0" tIns="0" rIns="0" bIns="0" rtlCol="0" anchor="t">
            <a:spAutoFit/>
          </a:bodyPr>
          <a:lstStyle/>
          <a:p>
            <a:pPr algn="ctr">
              <a:lnSpc>
                <a:spcPts val="4409"/>
              </a:lnSpc>
            </a:pPr>
            <a:r>
              <a:rPr lang="en-US" sz="3150" dirty="0">
                <a:solidFill>
                  <a:srgbClr val="636362"/>
                </a:solidFill>
                <a:latin typeface="Arial"/>
              </a:rPr>
              <a:t>GIVE</a:t>
            </a:r>
          </a:p>
        </p:txBody>
      </p:sp>
      <p:sp>
        <p:nvSpPr>
          <p:cNvPr id="32" name="TextBox 32"/>
          <p:cNvSpPr txBox="1"/>
          <p:nvPr/>
        </p:nvSpPr>
        <p:spPr>
          <a:xfrm>
            <a:off x="4280118" y="4282248"/>
            <a:ext cx="1288255" cy="558165"/>
          </a:xfrm>
          <a:prstGeom prst="rect">
            <a:avLst/>
          </a:prstGeom>
        </p:spPr>
        <p:txBody>
          <a:bodyPr lIns="0" tIns="0" rIns="0" bIns="0" rtlCol="0" anchor="t">
            <a:spAutoFit/>
          </a:bodyPr>
          <a:lstStyle/>
          <a:p>
            <a:pPr algn="ctr">
              <a:lnSpc>
                <a:spcPts val="4409"/>
              </a:lnSpc>
            </a:pPr>
            <a:r>
              <a:rPr lang="en-US" sz="3150" dirty="0">
                <a:solidFill>
                  <a:srgbClr val="636362"/>
                </a:solidFill>
                <a:latin typeface="Arial"/>
              </a:rPr>
              <a:t>GET</a:t>
            </a:r>
          </a:p>
        </p:txBody>
      </p:sp>
      <p:sp>
        <p:nvSpPr>
          <p:cNvPr id="33" name="TextBox 33"/>
          <p:cNvSpPr txBox="1"/>
          <p:nvPr/>
        </p:nvSpPr>
        <p:spPr>
          <a:xfrm>
            <a:off x="4280118" y="4874340"/>
            <a:ext cx="1288255" cy="558165"/>
          </a:xfrm>
          <a:prstGeom prst="rect">
            <a:avLst/>
          </a:prstGeom>
        </p:spPr>
        <p:txBody>
          <a:bodyPr lIns="0" tIns="0" rIns="0" bIns="0" rtlCol="0" anchor="t">
            <a:spAutoFit/>
          </a:bodyPr>
          <a:lstStyle/>
          <a:p>
            <a:pPr algn="ctr">
              <a:lnSpc>
                <a:spcPts val="4409"/>
              </a:lnSpc>
            </a:pPr>
            <a:r>
              <a:rPr lang="en-US" sz="3150" dirty="0">
                <a:solidFill>
                  <a:srgbClr val="636362"/>
                </a:solidFill>
                <a:latin typeface="Arial"/>
              </a:rPr>
              <a:t>GET</a:t>
            </a:r>
          </a:p>
        </p:txBody>
      </p:sp>
      <p:sp>
        <p:nvSpPr>
          <p:cNvPr id="34" name="TextBox 34"/>
          <p:cNvSpPr txBox="1"/>
          <p:nvPr/>
        </p:nvSpPr>
        <p:spPr>
          <a:xfrm>
            <a:off x="4280118" y="5457078"/>
            <a:ext cx="1288255" cy="558165"/>
          </a:xfrm>
          <a:prstGeom prst="rect">
            <a:avLst/>
          </a:prstGeom>
        </p:spPr>
        <p:txBody>
          <a:bodyPr lIns="0" tIns="0" rIns="0" bIns="0" rtlCol="0" anchor="t">
            <a:spAutoFit/>
          </a:bodyPr>
          <a:lstStyle/>
          <a:p>
            <a:pPr algn="ctr">
              <a:lnSpc>
                <a:spcPts val="4409"/>
              </a:lnSpc>
            </a:pPr>
            <a:r>
              <a:rPr lang="en-US" sz="3150" dirty="0">
                <a:solidFill>
                  <a:srgbClr val="636362"/>
                </a:solidFill>
                <a:latin typeface="Arial"/>
              </a:rPr>
              <a:t>GET</a:t>
            </a:r>
          </a:p>
        </p:txBody>
      </p:sp>
      <p:sp>
        <p:nvSpPr>
          <p:cNvPr id="35" name="TextBox 35"/>
          <p:cNvSpPr txBox="1"/>
          <p:nvPr/>
        </p:nvSpPr>
        <p:spPr>
          <a:xfrm>
            <a:off x="4280118" y="6053900"/>
            <a:ext cx="1288255" cy="558165"/>
          </a:xfrm>
          <a:prstGeom prst="rect">
            <a:avLst/>
          </a:prstGeom>
        </p:spPr>
        <p:txBody>
          <a:bodyPr lIns="0" tIns="0" rIns="0" bIns="0" rtlCol="0" anchor="t">
            <a:spAutoFit/>
          </a:bodyPr>
          <a:lstStyle/>
          <a:p>
            <a:pPr algn="ctr">
              <a:lnSpc>
                <a:spcPts val="4409"/>
              </a:lnSpc>
            </a:pPr>
            <a:r>
              <a:rPr lang="en-US" sz="3150" dirty="0">
                <a:solidFill>
                  <a:srgbClr val="636362"/>
                </a:solidFill>
                <a:latin typeface="Arial"/>
              </a:rPr>
              <a:t>GET</a:t>
            </a:r>
          </a:p>
        </p:txBody>
      </p:sp>
      <p:grpSp>
        <p:nvGrpSpPr>
          <p:cNvPr id="36" name="Group 36"/>
          <p:cNvGrpSpPr/>
          <p:nvPr/>
        </p:nvGrpSpPr>
        <p:grpSpPr>
          <a:xfrm>
            <a:off x="6119164" y="4189117"/>
            <a:ext cx="2601805" cy="2601805"/>
            <a:chOff x="0" y="0"/>
            <a:chExt cx="1913890" cy="1913890"/>
          </a:xfrm>
        </p:grpSpPr>
        <p:sp>
          <p:nvSpPr>
            <p:cNvPr id="37" name="Freeform 3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B000"/>
            </a:solidFill>
          </p:spPr>
        </p:sp>
      </p:grpSp>
      <p:sp>
        <p:nvSpPr>
          <p:cNvPr id="38" name="TextBox 38"/>
          <p:cNvSpPr txBox="1"/>
          <p:nvPr/>
        </p:nvSpPr>
        <p:spPr>
          <a:xfrm>
            <a:off x="6592664" y="5144121"/>
            <a:ext cx="1654805" cy="702114"/>
          </a:xfrm>
          <a:prstGeom prst="rect">
            <a:avLst/>
          </a:prstGeom>
        </p:spPr>
        <p:txBody>
          <a:bodyPr lIns="0" tIns="0" rIns="0" bIns="0" rtlCol="0" anchor="t">
            <a:spAutoFit/>
          </a:bodyPr>
          <a:lstStyle/>
          <a:p>
            <a:pPr algn="ctr">
              <a:lnSpc>
                <a:spcPts val="5664"/>
              </a:lnSpc>
            </a:pPr>
            <a:r>
              <a:rPr lang="en-US" sz="4046" dirty="0">
                <a:solidFill>
                  <a:srgbClr val="636362"/>
                </a:solidFill>
                <a:latin typeface="Arial"/>
              </a:rPr>
              <a:t>GUY</a:t>
            </a:r>
          </a:p>
        </p:txBody>
      </p:sp>
      <p:sp>
        <p:nvSpPr>
          <p:cNvPr id="39" name="TextBox 39"/>
          <p:cNvSpPr txBox="1"/>
          <p:nvPr/>
        </p:nvSpPr>
        <p:spPr>
          <a:xfrm>
            <a:off x="6592664" y="5919993"/>
            <a:ext cx="1654805" cy="702114"/>
          </a:xfrm>
          <a:prstGeom prst="rect">
            <a:avLst/>
          </a:prstGeom>
        </p:spPr>
        <p:txBody>
          <a:bodyPr lIns="0" tIns="0" rIns="0" bIns="0" rtlCol="0" anchor="t">
            <a:spAutoFit/>
          </a:bodyPr>
          <a:lstStyle/>
          <a:p>
            <a:pPr algn="ctr">
              <a:lnSpc>
                <a:spcPts val="5664"/>
              </a:lnSpc>
            </a:pPr>
            <a:r>
              <a:rPr lang="en-US" sz="4046" dirty="0">
                <a:solidFill>
                  <a:srgbClr val="636362"/>
                </a:solidFill>
                <a:latin typeface="Arial"/>
              </a:rPr>
              <a:t>GUY</a:t>
            </a:r>
          </a:p>
        </p:txBody>
      </p:sp>
      <p:sp>
        <p:nvSpPr>
          <p:cNvPr id="40" name="TextBox 40"/>
          <p:cNvSpPr txBox="1"/>
          <p:nvPr/>
        </p:nvSpPr>
        <p:spPr>
          <a:xfrm>
            <a:off x="6592664" y="4272723"/>
            <a:ext cx="1654805" cy="702114"/>
          </a:xfrm>
          <a:prstGeom prst="rect">
            <a:avLst/>
          </a:prstGeom>
        </p:spPr>
        <p:txBody>
          <a:bodyPr lIns="0" tIns="0" rIns="0" bIns="0" rtlCol="0" anchor="t">
            <a:spAutoFit/>
          </a:bodyPr>
          <a:lstStyle/>
          <a:p>
            <a:pPr algn="ctr">
              <a:lnSpc>
                <a:spcPts val="5664"/>
              </a:lnSpc>
            </a:pPr>
            <a:r>
              <a:rPr lang="en-US" sz="4046" dirty="0">
                <a:solidFill>
                  <a:srgbClr val="636362"/>
                </a:solidFill>
                <a:latin typeface="Arial"/>
              </a:rPr>
              <a:t>YY</a:t>
            </a:r>
          </a:p>
        </p:txBody>
      </p:sp>
      <p:grpSp>
        <p:nvGrpSpPr>
          <p:cNvPr id="41" name="Group 41"/>
          <p:cNvGrpSpPr/>
          <p:nvPr/>
        </p:nvGrpSpPr>
        <p:grpSpPr>
          <a:xfrm>
            <a:off x="9514055" y="4189117"/>
            <a:ext cx="2601805" cy="2601805"/>
            <a:chOff x="0" y="0"/>
            <a:chExt cx="1913890" cy="1913890"/>
          </a:xfrm>
        </p:grpSpPr>
        <p:sp>
          <p:nvSpPr>
            <p:cNvPr id="42" name="Freeform 4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2398"/>
            </a:solidFill>
          </p:spPr>
        </p:sp>
      </p:grpSp>
      <p:sp>
        <p:nvSpPr>
          <p:cNvPr id="43" name="TextBox 43"/>
          <p:cNvSpPr txBox="1"/>
          <p:nvPr/>
        </p:nvSpPr>
        <p:spPr>
          <a:xfrm>
            <a:off x="9659891" y="5091337"/>
            <a:ext cx="2310132" cy="702114"/>
          </a:xfrm>
          <a:prstGeom prst="rect">
            <a:avLst/>
          </a:prstGeom>
        </p:spPr>
        <p:txBody>
          <a:bodyPr lIns="0" tIns="0" rIns="0" bIns="0" rtlCol="0" anchor="t">
            <a:spAutoFit/>
          </a:bodyPr>
          <a:lstStyle/>
          <a:p>
            <a:pPr algn="ctr">
              <a:lnSpc>
                <a:spcPts val="5664"/>
              </a:lnSpc>
            </a:pPr>
            <a:r>
              <a:rPr lang="en-US" sz="4046" dirty="0">
                <a:solidFill>
                  <a:srgbClr val="FFFFFF"/>
                </a:solidFill>
                <a:latin typeface="Arial"/>
              </a:rPr>
              <a:t>B    E    D</a:t>
            </a:r>
          </a:p>
        </p:txBody>
      </p:sp>
      <p:grpSp>
        <p:nvGrpSpPr>
          <p:cNvPr id="44" name="Group 44"/>
          <p:cNvGrpSpPr/>
          <p:nvPr/>
        </p:nvGrpSpPr>
        <p:grpSpPr>
          <a:xfrm>
            <a:off x="12907498" y="4189117"/>
            <a:ext cx="2601805" cy="2601805"/>
            <a:chOff x="0" y="0"/>
            <a:chExt cx="1913890" cy="1913890"/>
          </a:xfrm>
        </p:grpSpPr>
        <p:sp>
          <p:nvSpPr>
            <p:cNvPr id="45" name="Freeform 4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7102"/>
            </a:solidFill>
          </p:spPr>
        </p:sp>
      </p:grpSp>
      <p:sp>
        <p:nvSpPr>
          <p:cNvPr id="46" name="TextBox 46"/>
          <p:cNvSpPr txBox="1"/>
          <p:nvPr/>
        </p:nvSpPr>
        <p:spPr>
          <a:xfrm>
            <a:off x="13380998" y="4840689"/>
            <a:ext cx="1654805" cy="702114"/>
          </a:xfrm>
          <a:prstGeom prst="rect">
            <a:avLst/>
          </a:prstGeom>
        </p:spPr>
        <p:txBody>
          <a:bodyPr lIns="0" tIns="0" rIns="0" bIns="0" rtlCol="0" anchor="t">
            <a:spAutoFit/>
          </a:bodyPr>
          <a:lstStyle/>
          <a:p>
            <a:pPr algn="ctr">
              <a:lnSpc>
                <a:spcPts val="5664"/>
              </a:lnSpc>
            </a:pPr>
            <a:r>
              <a:rPr lang="en-US" sz="4046" dirty="0">
                <a:solidFill>
                  <a:srgbClr val="FFFFFF"/>
                </a:solidFill>
                <a:latin typeface="Arial"/>
              </a:rPr>
              <a:t>HOLD</a:t>
            </a:r>
          </a:p>
        </p:txBody>
      </p:sp>
      <p:sp>
        <p:nvSpPr>
          <p:cNvPr id="47" name="TextBox 47"/>
          <p:cNvSpPr txBox="1"/>
          <p:nvPr/>
        </p:nvSpPr>
        <p:spPr>
          <a:xfrm>
            <a:off x="13144248" y="5447553"/>
            <a:ext cx="2128305" cy="702114"/>
          </a:xfrm>
          <a:prstGeom prst="rect">
            <a:avLst/>
          </a:prstGeom>
        </p:spPr>
        <p:txBody>
          <a:bodyPr lIns="0" tIns="0" rIns="0" bIns="0" rtlCol="0" anchor="t">
            <a:spAutoFit/>
          </a:bodyPr>
          <a:lstStyle/>
          <a:p>
            <a:pPr algn="ctr">
              <a:lnSpc>
                <a:spcPts val="5664"/>
              </a:lnSpc>
            </a:pPr>
            <a:r>
              <a:rPr lang="en-US" sz="4046" dirty="0">
                <a:solidFill>
                  <a:srgbClr val="FFFFFF"/>
                </a:solidFill>
                <a:latin typeface="Arial"/>
              </a:rPr>
              <a:t>00:01:00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522398"/>
            </a:solidFill>
          </p:spPr>
        </p:sp>
      </p:grpSp>
      <p:sp>
        <p:nvSpPr>
          <p:cNvPr id="6" name="TextBox 6"/>
          <p:cNvSpPr txBox="1"/>
          <p:nvPr/>
        </p:nvSpPr>
        <p:spPr>
          <a:xfrm>
            <a:off x="3531465" y="3630868"/>
            <a:ext cx="11225070" cy="2914196"/>
          </a:xfrm>
          <a:prstGeom prst="rect">
            <a:avLst/>
          </a:prstGeom>
        </p:spPr>
        <p:txBody>
          <a:bodyPr lIns="0" tIns="0" rIns="0" bIns="0" rtlCol="0" anchor="t">
            <a:spAutoFit/>
          </a:bodyPr>
          <a:lstStyle/>
          <a:p>
            <a:pPr algn="ctr">
              <a:lnSpc>
                <a:spcPts val="7840"/>
              </a:lnSpc>
            </a:pPr>
            <a:r>
              <a:rPr lang="en-US" sz="5600" b="1" dirty="0">
                <a:solidFill>
                  <a:srgbClr val="FFFFFF"/>
                </a:solidFill>
                <a:latin typeface="Arial"/>
              </a:rPr>
              <a:t>You’ve reached the end of the quiz. Click on to get</a:t>
            </a:r>
            <a:br>
              <a:rPr lang="en-US" sz="5600" b="1" dirty="0">
                <a:solidFill>
                  <a:srgbClr val="FFFFFF"/>
                </a:solidFill>
                <a:latin typeface="Arial"/>
              </a:rPr>
            </a:br>
            <a:r>
              <a:rPr lang="en-US" sz="5600" b="1" dirty="0">
                <a:solidFill>
                  <a:srgbClr val="FFFFFF"/>
                </a:solidFill>
                <a:latin typeface="Arial"/>
              </a:rPr>
              <a:t>the answers!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771246" y="3268779"/>
            <a:ext cx="745507" cy="710261"/>
            <a:chOff x="0" y="0"/>
            <a:chExt cx="1772920" cy="1689100"/>
          </a:xfrm>
        </p:grpSpPr>
        <p:sp>
          <p:nvSpPr>
            <p:cNvPr id="3" name="Freeform 3"/>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FFFFF"/>
            </a:solidFill>
            <a:ln>
              <a:solidFill>
                <a:srgbClr val="000000"/>
              </a:solidFill>
            </a:ln>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6" name="TextBox 6"/>
          <p:cNvSpPr txBox="1"/>
          <p:nvPr/>
        </p:nvSpPr>
        <p:spPr>
          <a:xfrm>
            <a:off x="3022124" y="1446648"/>
            <a:ext cx="12243752" cy="690061"/>
          </a:xfrm>
          <a:prstGeom prst="rect">
            <a:avLst/>
          </a:prstGeom>
        </p:spPr>
        <p:txBody>
          <a:bodyPr lIns="0" tIns="0" rIns="0" bIns="0" rtlCol="0" anchor="t">
            <a:spAutoFit/>
          </a:bodyPr>
          <a:lstStyle/>
          <a:p>
            <a:pPr algn="ctr">
              <a:lnSpc>
                <a:spcPts val="5880"/>
              </a:lnSpc>
            </a:pPr>
            <a:r>
              <a:rPr lang="en-US" sz="4200" b="1" u="none" spc="323" dirty="0">
                <a:solidFill>
                  <a:srgbClr val="FFFFFF"/>
                </a:solidFill>
                <a:latin typeface="Arial"/>
              </a:rPr>
              <a:t>ROUND 1: GENERAL KNOWLEDGE</a:t>
            </a:r>
          </a:p>
        </p:txBody>
      </p:sp>
      <p:pic>
        <p:nvPicPr>
          <p:cNvPr id="7" name="Picture 7"/>
          <p:cNvPicPr>
            <a:picLocks noChangeAspect="1"/>
          </p:cNvPicPr>
          <p:nvPr/>
        </p:nvPicPr>
        <p:blipFill>
          <a:blip r:embed="rId2">
            <a:alphaModFix amt="58000"/>
          </a:blip>
          <a:srcRect/>
          <a:stretch>
            <a:fillRect/>
          </a:stretch>
        </p:blipFill>
        <p:spPr>
          <a:xfrm rot="1082451">
            <a:off x="15313507" y="771835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745221"/>
            <a:ext cx="1070321" cy="1125576"/>
          </a:xfrm>
          <a:prstGeom prst="rect">
            <a:avLst/>
          </a:prstGeom>
        </p:spPr>
      </p:pic>
      <p:sp>
        <p:nvSpPr>
          <p:cNvPr id="9" name="TextBox 9"/>
          <p:cNvSpPr txBox="1"/>
          <p:nvPr/>
        </p:nvSpPr>
        <p:spPr>
          <a:xfrm>
            <a:off x="4724400" y="2857500"/>
            <a:ext cx="6330823" cy="5074402"/>
          </a:xfrm>
          <a:prstGeom prst="rect">
            <a:avLst/>
          </a:prstGeom>
        </p:spPr>
        <p:txBody>
          <a:bodyPr wrap="square" lIns="0" tIns="0" rIns="0" bIns="0" rtlCol="0" anchor="t">
            <a:spAutoFit/>
          </a:bodyPr>
          <a:lstStyle/>
          <a:p>
            <a:pPr marL="1040130" lvl="1" indent="-742950">
              <a:lnSpc>
                <a:spcPts val="5040"/>
              </a:lnSpc>
              <a:buFont typeface="+mj-lt"/>
              <a:buAutoNum type="arabicPeriod"/>
            </a:pPr>
            <a:r>
              <a:rPr lang="en-US" sz="3600" b="1" dirty="0">
                <a:solidFill>
                  <a:srgbClr val="FFFFFF"/>
                </a:solidFill>
                <a:latin typeface="Arial"/>
              </a:rPr>
              <a:t>Tony Blair</a:t>
            </a:r>
          </a:p>
          <a:p>
            <a:pPr marL="1040130" lvl="1" indent="-742950">
              <a:lnSpc>
                <a:spcPts val="5040"/>
              </a:lnSpc>
              <a:buFont typeface="+mj-lt"/>
              <a:buAutoNum type="arabicPeriod"/>
            </a:pPr>
            <a:r>
              <a:rPr lang="en-US" sz="3600" b="1" dirty="0">
                <a:solidFill>
                  <a:srgbClr val="FFFFFF"/>
                </a:solidFill>
                <a:latin typeface="Arial"/>
              </a:rPr>
              <a:t>JMW Turner</a:t>
            </a:r>
          </a:p>
          <a:p>
            <a:pPr marL="1040130" lvl="1" indent="-742950">
              <a:lnSpc>
                <a:spcPts val="5040"/>
              </a:lnSpc>
              <a:buFont typeface="+mj-lt"/>
              <a:buAutoNum type="arabicPeriod"/>
            </a:pPr>
            <a:r>
              <a:rPr lang="en-US" sz="3600" b="1" dirty="0">
                <a:solidFill>
                  <a:srgbClr val="FFFFFF"/>
                </a:solidFill>
                <a:latin typeface="Arial"/>
              </a:rPr>
              <a:t>Spain</a:t>
            </a:r>
          </a:p>
          <a:p>
            <a:pPr marL="1040130" lvl="1" indent="-742950">
              <a:lnSpc>
                <a:spcPts val="5040"/>
              </a:lnSpc>
              <a:buFont typeface="+mj-lt"/>
              <a:buAutoNum type="arabicPeriod"/>
            </a:pPr>
            <a:r>
              <a:rPr lang="en-US" sz="3600" b="1" dirty="0">
                <a:solidFill>
                  <a:srgbClr val="FFFFFF"/>
                </a:solidFill>
                <a:latin typeface="Arial"/>
              </a:rPr>
              <a:t>Argentina</a:t>
            </a:r>
          </a:p>
          <a:p>
            <a:pPr marL="1040130" lvl="1" indent="-742950">
              <a:lnSpc>
                <a:spcPts val="5040"/>
              </a:lnSpc>
              <a:buFont typeface="+mj-lt"/>
              <a:buAutoNum type="arabicPeriod"/>
            </a:pPr>
            <a:r>
              <a:rPr lang="en-US" sz="3600" b="1" dirty="0">
                <a:solidFill>
                  <a:srgbClr val="FFFFFF"/>
                </a:solidFill>
                <a:latin typeface="Arial"/>
              </a:rPr>
              <a:t>Dilyn</a:t>
            </a:r>
          </a:p>
          <a:p>
            <a:pPr marL="1040130" lvl="1" indent="-742950">
              <a:lnSpc>
                <a:spcPts val="5040"/>
              </a:lnSpc>
              <a:buFont typeface="+mj-lt"/>
              <a:buAutoNum type="arabicPeriod"/>
            </a:pPr>
            <a:r>
              <a:rPr lang="en-US" sz="3600" b="1" dirty="0">
                <a:solidFill>
                  <a:srgbClr val="FFFFFF"/>
                </a:solidFill>
                <a:latin typeface="Arial"/>
              </a:rPr>
              <a:t>Dundonian</a:t>
            </a:r>
          </a:p>
          <a:p>
            <a:pPr marL="1040130" lvl="1" indent="-742950">
              <a:lnSpc>
                <a:spcPts val="5040"/>
              </a:lnSpc>
              <a:buFont typeface="+mj-lt"/>
              <a:buAutoNum type="arabicPeriod"/>
            </a:pPr>
            <a:r>
              <a:rPr lang="en-US" sz="3600" b="1" dirty="0">
                <a:solidFill>
                  <a:srgbClr val="FFFFFF"/>
                </a:solidFill>
                <a:latin typeface="Arial"/>
              </a:rPr>
              <a:t>There were two winners</a:t>
            </a:r>
          </a:p>
          <a:p>
            <a:pPr marL="1040130" lvl="1" indent="-742950">
              <a:lnSpc>
                <a:spcPts val="5040"/>
              </a:lnSpc>
              <a:buFont typeface="+mj-lt"/>
              <a:buAutoNum type="arabicPeriod"/>
            </a:pPr>
            <a:r>
              <a:rPr lang="en-US" sz="3600" b="1" dirty="0">
                <a:solidFill>
                  <a:srgbClr val="FFFFFF"/>
                </a:solidFill>
                <a:latin typeface="Arial"/>
              </a:rPr>
              <a:t>Cotswolds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771246" y="3268779"/>
            <a:ext cx="745507" cy="710261"/>
            <a:chOff x="0" y="0"/>
            <a:chExt cx="1772920" cy="1689100"/>
          </a:xfrm>
        </p:grpSpPr>
        <p:sp>
          <p:nvSpPr>
            <p:cNvPr id="3" name="Freeform 3"/>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FFFFF"/>
            </a:solidFill>
            <a:ln>
              <a:solidFill>
                <a:srgbClr val="000000"/>
              </a:solidFill>
            </a:ln>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6" name="TextBox 6"/>
          <p:cNvSpPr txBox="1"/>
          <p:nvPr/>
        </p:nvSpPr>
        <p:spPr>
          <a:xfrm>
            <a:off x="3022124" y="1446648"/>
            <a:ext cx="12243752" cy="690061"/>
          </a:xfrm>
          <a:prstGeom prst="rect">
            <a:avLst/>
          </a:prstGeom>
        </p:spPr>
        <p:txBody>
          <a:bodyPr lIns="0" tIns="0" rIns="0" bIns="0" rtlCol="0" anchor="t">
            <a:spAutoFit/>
          </a:bodyPr>
          <a:lstStyle/>
          <a:p>
            <a:pPr algn="ctr">
              <a:lnSpc>
                <a:spcPts val="5880"/>
              </a:lnSpc>
            </a:pPr>
            <a:r>
              <a:rPr lang="en-US" sz="4200" b="1" u="none" spc="323" dirty="0">
                <a:solidFill>
                  <a:srgbClr val="FFFFFF"/>
                </a:solidFill>
                <a:latin typeface="Arial"/>
              </a:rPr>
              <a:t>ROUND 1: GENERAL KNOWLEDGE</a:t>
            </a:r>
          </a:p>
        </p:txBody>
      </p:sp>
      <p:pic>
        <p:nvPicPr>
          <p:cNvPr id="7" name="Picture 7"/>
          <p:cNvPicPr>
            <a:picLocks noChangeAspect="1"/>
          </p:cNvPicPr>
          <p:nvPr/>
        </p:nvPicPr>
        <p:blipFill>
          <a:blip r:embed="rId2">
            <a:alphaModFix amt="58000"/>
          </a:blip>
          <a:srcRect/>
          <a:stretch>
            <a:fillRect/>
          </a:stretch>
        </p:blipFill>
        <p:spPr>
          <a:xfrm rot="1082451">
            <a:off x="15313507" y="7718352"/>
            <a:ext cx="958952" cy="1150167"/>
          </a:xfrm>
          <a:prstGeom prst="rect">
            <a:avLst/>
          </a:prstGeom>
        </p:spPr>
      </p:pic>
      <p:pic>
        <p:nvPicPr>
          <p:cNvPr id="8" name="Picture 8"/>
          <p:cNvPicPr>
            <a:picLocks noChangeAspect="1"/>
          </p:cNvPicPr>
          <p:nvPr/>
        </p:nvPicPr>
        <p:blipFill>
          <a:blip r:embed="rId3">
            <a:alphaModFix amt="58000"/>
          </a:blip>
          <a:srcRect/>
          <a:stretch>
            <a:fillRect/>
          </a:stretch>
        </p:blipFill>
        <p:spPr>
          <a:xfrm rot="-887136">
            <a:off x="1959856" y="7745221"/>
            <a:ext cx="1070321" cy="1125576"/>
          </a:xfrm>
          <a:prstGeom prst="rect">
            <a:avLst/>
          </a:prstGeom>
        </p:spPr>
      </p:pic>
      <p:sp>
        <p:nvSpPr>
          <p:cNvPr id="9" name="TextBox 9"/>
          <p:cNvSpPr txBox="1"/>
          <p:nvPr/>
        </p:nvSpPr>
        <p:spPr>
          <a:xfrm>
            <a:off x="4133317" y="2488959"/>
            <a:ext cx="13125983" cy="6997941"/>
          </a:xfrm>
          <a:prstGeom prst="rect">
            <a:avLst/>
          </a:prstGeom>
        </p:spPr>
        <p:txBody>
          <a:bodyPr wrap="square" lIns="0" tIns="0" rIns="0" bIns="0" rtlCol="0" anchor="t">
            <a:spAutoFit/>
          </a:bodyPr>
          <a:lstStyle/>
          <a:p>
            <a:pPr marL="742950" indent="-742950">
              <a:lnSpc>
                <a:spcPts val="5039"/>
              </a:lnSpc>
              <a:buFont typeface="+mj-lt"/>
              <a:buAutoNum type="arabicPeriod" startAt="9"/>
            </a:pPr>
            <a:r>
              <a:rPr lang="en-US" sz="3600" b="1" dirty="0">
                <a:solidFill>
                  <a:srgbClr val="FFFFFF"/>
                </a:solidFill>
                <a:latin typeface="Arial"/>
              </a:rPr>
              <a:t>Happy, Grumpy, Dopey, Bashful, Sneezy, </a:t>
            </a:r>
            <a:br>
              <a:rPr lang="en-US" sz="3600" b="1" dirty="0">
                <a:solidFill>
                  <a:srgbClr val="FFFFFF"/>
                </a:solidFill>
                <a:latin typeface="Arial"/>
              </a:rPr>
            </a:br>
            <a:r>
              <a:rPr lang="en-US" sz="3600" b="1" dirty="0">
                <a:solidFill>
                  <a:srgbClr val="FFFFFF"/>
                </a:solidFill>
                <a:latin typeface="Arial"/>
              </a:rPr>
              <a:t>Sleepy and Doc</a:t>
            </a:r>
          </a:p>
          <a:p>
            <a:pPr marL="742950" indent="-742950">
              <a:lnSpc>
                <a:spcPts val="5039"/>
              </a:lnSpc>
              <a:buFont typeface="+mj-lt"/>
              <a:buAutoNum type="arabicPeriod" startAt="9"/>
            </a:pPr>
            <a:r>
              <a:rPr lang="en-US" sz="3599" b="1" dirty="0">
                <a:solidFill>
                  <a:srgbClr val="FFFFFF"/>
                </a:solidFill>
                <a:latin typeface="Arial"/>
              </a:rPr>
              <a:t>Pangolin</a:t>
            </a:r>
          </a:p>
          <a:p>
            <a:pPr marL="742950" indent="-742950">
              <a:lnSpc>
                <a:spcPts val="5039"/>
              </a:lnSpc>
              <a:buFont typeface="+mj-lt"/>
              <a:buAutoNum type="arabicPeriod" startAt="9"/>
            </a:pPr>
            <a:r>
              <a:rPr lang="en-US" sz="3599" b="1" dirty="0">
                <a:solidFill>
                  <a:srgbClr val="FFFFFF"/>
                </a:solidFill>
                <a:latin typeface="Arial"/>
              </a:rPr>
              <a:t>Any of Afghanistan, Kazakhstan, Kyrgyzstan, </a:t>
            </a:r>
            <a:br>
              <a:rPr lang="en-US" sz="3599" b="1" dirty="0">
                <a:solidFill>
                  <a:srgbClr val="FFFFFF"/>
                </a:solidFill>
                <a:latin typeface="Arial"/>
              </a:rPr>
            </a:br>
            <a:r>
              <a:rPr lang="en-US" sz="3599" b="1" dirty="0">
                <a:solidFill>
                  <a:srgbClr val="FFFFFF"/>
                </a:solidFill>
                <a:latin typeface="Arial"/>
              </a:rPr>
              <a:t>Pakistan, Tajikistan, Turkmenistan or Uzbekistan</a:t>
            </a:r>
          </a:p>
          <a:p>
            <a:pPr marL="742950" indent="-742950">
              <a:lnSpc>
                <a:spcPts val="5039"/>
              </a:lnSpc>
              <a:buFont typeface="+mj-lt"/>
              <a:buAutoNum type="arabicPeriod" startAt="9"/>
            </a:pPr>
            <a:r>
              <a:rPr lang="en-US" sz="3599" b="1" dirty="0">
                <a:solidFill>
                  <a:srgbClr val="FFFFFF"/>
                </a:solidFill>
                <a:latin typeface="Arial"/>
              </a:rPr>
              <a:t>5</a:t>
            </a:r>
          </a:p>
          <a:p>
            <a:pPr marL="742950" indent="-742950">
              <a:lnSpc>
                <a:spcPts val="5039"/>
              </a:lnSpc>
              <a:buFont typeface="+mj-lt"/>
              <a:buAutoNum type="arabicPeriod" startAt="9"/>
            </a:pPr>
            <a:r>
              <a:rPr lang="en-US" sz="3599" b="1" dirty="0">
                <a:solidFill>
                  <a:srgbClr val="FFFFFF"/>
                </a:solidFill>
                <a:latin typeface="Arial"/>
              </a:rPr>
              <a:t>Cabinet Office Briefing Room</a:t>
            </a:r>
          </a:p>
          <a:p>
            <a:pPr marL="742950" indent="-742950">
              <a:lnSpc>
                <a:spcPts val="5039"/>
              </a:lnSpc>
              <a:buFont typeface="+mj-lt"/>
              <a:buAutoNum type="arabicPeriod" startAt="9"/>
            </a:pPr>
            <a:r>
              <a:rPr lang="en-US" sz="3599" b="1" dirty="0">
                <a:solidFill>
                  <a:srgbClr val="FFFFFF"/>
                </a:solidFill>
                <a:latin typeface="Arial"/>
              </a:rPr>
              <a:t>The tongue</a:t>
            </a:r>
          </a:p>
          <a:p>
            <a:pPr marL="742950" indent="-742950">
              <a:lnSpc>
                <a:spcPts val="5039"/>
              </a:lnSpc>
              <a:buFont typeface="+mj-lt"/>
              <a:buAutoNum type="arabicPeriod" startAt="9"/>
            </a:pPr>
            <a:r>
              <a:rPr lang="en-US" sz="3599" b="1" dirty="0">
                <a:solidFill>
                  <a:srgbClr val="FFFFFF"/>
                </a:solidFill>
                <a:latin typeface="Arial"/>
              </a:rPr>
              <a:t>22</a:t>
            </a:r>
          </a:p>
          <a:p>
            <a:pPr marL="742950" indent="-742950">
              <a:lnSpc>
                <a:spcPts val="5039"/>
              </a:lnSpc>
              <a:buFont typeface="+mj-lt"/>
              <a:buAutoNum type="arabicPeriod" startAt="9"/>
            </a:pPr>
            <a:r>
              <a:rPr lang="en-US" sz="3599" b="1" dirty="0">
                <a:solidFill>
                  <a:srgbClr val="FFFFFF"/>
                </a:solidFill>
                <a:latin typeface="Arial"/>
              </a:rPr>
              <a:t>Brasilia</a:t>
            </a:r>
          </a:p>
          <a:p>
            <a:pPr marL="742950" indent="-742950" algn="just">
              <a:lnSpc>
                <a:spcPts val="5040"/>
              </a:lnSpc>
              <a:buFont typeface="+mj-lt"/>
              <a:buAutoNum type="arabicPeriod" startAt="9"/>
            </a:pPr>
            <a:endParaRPr lang="en-US" sz="3599" b="1" dirty="0">
              <a:solidFill>
                <a:srgbClr val="FFFFFF"/>
              </a:solidFill>
              <a:latin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13051"/>
            <a:ext cx="12243752" cy="690061"/>
          </a:xfrm>
          <a:prstGeom prst="rect">
            <a:avLst/>
          </a:prstGeom>
        </p:spPr>
        <p:txBody>
          <a:bodyPr lIns="0" tIns="0" rIns="0" bIns="0" rtlCol="0" anchor="t">
            <a:spAutoFit/>
          </a:bodyPr>
          <a:lstStyle/>
          <a:p>
            <a:pPr algn="ctr">
              <a:lnSpc>
                <a:spcPts val="5880"/>
              </a:lnSpc>
            </a:pPr>
            <a:r>
              <a:rPr lang="en-US" sz="4200" b="1" u="none" spc="323" dirty="0">
                <a:solidFill>
                  <a:srgbClr val="FFFFFF"/>
                </a:solidFill>
                <a:latin typeface="Arial"/>
              </a:rPr>
              <a:t>ROUND 2: FILM / TV / MUSIC</a:t>
            </a:r>
          </a:p>
        </p:txBody>
      </p:sp>
      <p:pic>
        <p:nvPicPr>
          <p:cNvPr id="5" name="Picture 5"/>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6" name="Picture 6"/>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
        <p:nvSpPr>
          <p:cNvPr id="7" name="TextBox 7"/>
          <p:cNvSpPr txBox="1"/>
          <p:nvPr/>
        </p:nvSpPr>
        <p:spPr>
          <a:xfrm>
            <a:off x="4724400" y="2857500"/>
            <a:ext cx="6512582" cy="5074338"/>
          </a:xfrm>
          <a:prstGeom prst="rect">
            <a:avLst/>
          </a:prstGeom>
        </p:spPr>
        <p:txBody>
          <a:bodyPr wrap="square" lIns="0" tIns="0" rIns="0" bIns="0" rtlCol="0" anchor="t">
            <a:spAutoFit/>
          </a:bodyPr>
          <a:lstStyle/>
          <a:p>
            <a:pPr marL="1040130" lvl="1" indent="-742950">
              <a:lnSpc>
                <a:spcPts val="5040"/>
              </a:lnSpc>
              <a:buFont typeface="+mj-lt"/>
              <a:buAutoNum type="arabicPeriod"/>
            </a:pPr>
            <a:r>
              <a:rPr lang="en-US" sz="3600" b="1" dirty="0">
                <a:solidFill>
                  <a:srgbClr val="FFFFFF"/>
                </a:solidFill>
                <a:latin typeface="Arial"/>
              </a:rPr>
              <a:t>Seattle</a:t>
            </a:r>
          </a:p>
          <a:p>
            <a:pPr marL="1040130" lvl="1" indent="-742950">
              <a:lnSpc>
                <a:spcPts val="5040"/>
              </a:lnSpc>
              <a:buFont typeface="+mj-lt"/>
              <a:buAutoNum type="arabicPeriod"/>
            </a:pPr>
            <a:r>
              <a:rPr lang="en-US" sz="3600" b="1" dirty="0">
                <a:solidFill>
                  <a:srgbClr val="FFFFFF"/>
                </a:solidFill>
                <a:latin typeface="Arial"/>
              </a:rPr>
              <a:t>Kourtney (36)</a:t>
            </a:r>
          </a:p>
          <a:p>
            <a:pPr marL="1040130" lvl="1" indent="-742950">
              <a:lnSpc>
                <a:spcPts val="5040"/>
              </a:lnSpc>
              <a:buFont typeface="+mj-lt"/>
              <a:buAutoNum type="arabicPeriod"/>
            </a:pPr>
            <a:r>
              <a:rPr lang="en-US" sz="3600" b="1" dirty="0">
                <a:solidFill>
                  <a:srgbClr val="FFFFFF"/>
                </a:solidFill>
                <a:latin typeface="Arial"/>
              </a:rPr>
              <a:t>Badger</a:t>
            </a:r>
          </a:p>
          <a:p>
            <a:pPr marL="1040130" lvl="1" indent="-742950">
              <a:lnSpc>
                <a:spcPts val="5040"/>
              </a:lnSpc>
              <a:buFont typeface="+mj-lt"/>
              <a:buAutoNum type="arabicPeriod"/>
            </a:pPr>
            <a:r>
              <a:rPr lang="en-US" sz="3600" b="1" dirty="0">
                <a:solidFill>
                  <a:srgbClr val="FFFFFF"/>
                </a:solidFill>
                <a:latin typeface="Arial"/>
              </a:rPr>
              <a:t>Horrible Histories</a:t>
            </a:r>
          </a:p>
          <a:p>
            <a:pPr marL="1040130" lvl="1" indent="-742950">
              <a:lnSpc>
                <a:spcPts val="5040"/>
              </a:lnSpc>
              <a:buFont typeface="+mj-lt"/>
              <a:buAutoNum type="arabicPeriod"/>
            </a:pPr>
            <a:r>
              <a:rPr lang="en-US" sz="3600" b="1" dirty="0">
                <a:solidFill>
                  <a:srgbClr val="FFFFFF"/>
                </a:solidFill>
                <a:latin typeface="Arial"/>
              </a:rPr>
              <a:t>Renée Zellweger (Judy)</a:t>
            </a:r>
          </a:p>
          <a:p>
            <a:pPr marL="1040130" lvl="1" indent="-742950">
              <a:lnSpc>
                <a:spcPts val="5040"/>
              </a:lnSpc>
              <a:buFont typeface="+mj-lt"/>
              <a:buAutoNum type="arabicPeriod"/>
            </a:pPr>
            <a:r>
              <a:rPr lang="en-US" sz="3600" b="1" dirty="0">
                <a:solidFill>
                  <a:srgbClr val="FFFFFF"/>
                </a:solidFill>
                <a:latin typeface="Arial"/>
              </a:rPr>
              <a:t>1996</a:t>
            </a:r>
          </a:p>
          <a:p>
            <a:pPr marL="1040130" lvl="1" indent="-742950">
              <a:lnSpc>
                <a:spcPts val="5039"/>
              </a:lnSpc>
              <a:buFont typeface="+mj-lt"/>
              <a:buAutoNum type="arabicPeriod"/>
            </a:pPr>
            <a:r>
              <a:rPr lang="en-US" sz="3600" b="1" dirty="0">
                <a:solidFill>
                  <a:srgbClr val="FFFFFF"/>
                </a:solidFill>
                <a:latin typeface="Arial"/>
              </a:rPr>
              <a:t>Sven</a:t>
            </a:r>
          </a:p>
          <a:p>
            <a:pPr marL="1040130" lvl="1" indent="-742950">
              <a:lnSpc>
                <a:spcPts val="5040"/>
              </a:lnSpc>
              <a:buFont typeface="+mj-lt"/>
              <a:buAutoNum type="arabicPeriod"/>
            </a:pPr>
            <a:r>
              <a:rPr lang="en-US" sz="3599" b="1" dirty="0">
                <a:solidFill>
                  <a:srgbClr val="FFFFFF"/>
                </a:solidFill>
                <a:latin typeface="Arial"/>
              </a:rPr>
              <a:t>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0084B6"/>
            </a:solidFill>
          </p:spPr>
        </p:sp>
      </p:grpSp>
      <p:sp>
        <p:nvSpPr>
          <p:cNvPr id="4" name="TextBox 4"/>
          <p:cNvSpPr txBox="1"/>
          <p:nvPr/>
        </p:nvSpPr>
        <p:spPr>
          <a:xfrm>
            <a:off x="3022124" y="1313051"/>
            <a:ext cx="12243752" cy="690061"/>
          </a:xfrm>
          <a:prstGeom prst="rect">
            <a:avLst/>
          </a:prstGeom>
        </p:spPr>
        <p:txBody>
          <a:bodyPr lIns="0" tIns="0" rIns="0" bIns="0" rtlCol="0" anchor="t">
            <a:spAutoFit/>
          </a:bodyPr>
          <a:lstStyle/>
          <a:p>
            <a:pPr algn="ctr">
              <a:lnSpc>
                <a:spcPts val="5880"/>
              </a:lnSpc>
            </a:pPr>
            <a:r>
              <a:rPr lang="en-US" sz="4200" b="1" u="none" spc="323" dirty="0">
                <a:solidFill>
                  <a:srgbClr val="FFFFFF"/>
                </a:solidFill>
                <a:latin typeface="Arial"/>
              </a:rPr>
              <a:t>ROUND 2: FILM / TV / MUSIC</a:t>
            </a:r>
          </a:p>
        </p:txBody>
      </p:sp>
      <p:pic>
        <p:nvPicPr>
          <p:cNvPr id="5" name="Picture 5"/>
          <p:cNvPicPr>
            <a:picLocks noChangeAspect="1"/>
          </p:cNvPicPr>
          <p:nvPr/>
        </p:nvPicPr>
        <p:blipFill>
          <a:blip r:embed="rId2">
            <a:alphaModFix amt="58000"/>
          </a:blip>
          <a:srcRect/>
          <a:stretch>
            <a:fillRect/>
          </a:stretch>
        </p:blipFill>
        <p:spPr>
          <a:xfrm rot="387292">
            <a:off x="2109254" y="7280696"/>
            <a:ext cx="1825740" cy="1115892"/>
          </a:xfrm>
          <a:prstGeom prst="rect">
            <a:avLst/>
          </a:prstGeom>
        </p:spPr>
      </p:pic>
      <p:pic>
        <p:nvPicPr>
          <p:cNvPr id="6" name="Picture 6"/>
          <p:cNvPicPr>
            <a:picLocks noChangeAspect="1"/>
          </p:cNvPicPr>
          <p:nvPr/>
        </p:nvPicPr>
        <p:blipFill>
          <a:blip r:embed="rId3">
            <a:alphaModFix amt="58000"/>
          </a:blip>
          <a:srcRect/>
          <a:stretch>
            <a:fillRect/>
          </a:stretch>
        </p:blipFill>
        <p:spPr>
          <a:xfrm rot="685762">
            <a:off x="15210187" y="7285537"/>
            <a:ext cx="1165592" cy="1165592"/>
          </a:xfrm>
          <a:prstGeom prst="rect">
            <a:avLst/>
          </a:prstGeom>
        </p:spPr>
      </p:pic>
      <p:sp>
        <p:nvSpPr>
          <p:cNvPr id="7" name="TextBox 7"/>
          <p:cNvSpPr txBox="1"/>
          <p:nvPr/>
        </p:nvSpPr>
        <p:spPr>
          <a:xfrm>
            <a:off x="5015548" y="2839520"/>
            <a:ext cx="4770939" cy="5715539"/>
          </a:xfrm>
          <a:prstGeom prst="rect">
            <a:avLst/>
          </a:prstGeom>
        </p:spPr>
        <p:txBody>
          <a:bodyPr lIns="0" tIns="0" rIns="0" bIns="0" rtlCol="0" anchor="t">
            <a:spAutoFit/>
          </a:bodyPr>
          <a:lstStyle/>
          <a:p>
            <a:pPr marL="742950" indent="-742950">
              <a:lnSpc>
                <a:spcPts val="5039"/>
              </a:lnSpc>
              <a:buFont typeface="+mj-lt"/>
              <a:buAutoNum type="arabicPeriod" startAt="9"/>
            </a:pPr>
            <a:r>
              <a:rPr lang="en-US" sz="3600" b="1" dirty="0">
                <a:solidFill>
                  <a:srgbClr val="FFFFFF"/>
                </a:solidFill>
                <a:latin typeface="Arial"/>
              </a:rPr>
              <a:t>Gareth Gates</a:t>
            </a:r>
          </a:p>
          <a:p>
            <a:pPr marL="742950" indent="-742950">
              <a:lnSpc>
                <a:spcPts val="5039"/>
              </a:lnSpc>
              <a:buFont typeface="+mj-lt"/>
              <a:buAutoNum type="arabicPeriod" startAt="9"/>
            </a:pPr>
            <a:r>
              <a:rPr lang="en-US" sz="3599" b="1" dirty="0">
                <a:solidFill>
                  <a:srgbClr val="FFFFFF"/>
                </a:solidFill>
                <a:latin typeface="Arial"/>
              </a:rPr>
              <a:t>Wedding dress</a:t>
            </a:r>
          </a:p>
          <a:p>
            <a:pPr marL="742950" indent="-742950">
              <a:lnSpc>
                <a:spcPts val="5039"/>
              </a:lnSpc>
              <a:buFont typeface="+mj-lt"/>
              <a:buAutoNum type="arabicPeriod" startAt="9"/>
            </a:pPr>
            <a:r>
              <a:rPr lang="en-US" sz="3599" b="1" dirty="0">
                <a:solidFill>
                  <a:srgbClr val="FFFFFF"/>
                </a:solidFill>
                <a:latin typeface="Arial"/>
              </a:rPr>
              <a:t>Kramer vs Kramer</a:t>
            </a:r>
          </a:p>
          <a:p>
            <a:pPr marL="742950" indent="-742950">
              <a:lnSpc>
                <a:spcPts val="5039"/>
              </a:lnSpc>
              <a:buFont typeface="+mj-lt"/>
              <a:buAutoNum type="arabicPeriod" startAt="9"/>
            </a:pPr>
            <a:r>
              <a:rPr lang="en-US" sz="3599" b="1" dirty="0">
                <a:solidFill>
                  <a:srgbClr val="FFFFFF"/>
                </a:solidFill>
                <a:latin typeface="Arial"/>
              </a:rPr>
              <a:t>A pineapple</a:t>
            </a:r>
          </a:p>
          <a:p>
            <a:pPr marL="742950" indent="-742950">
              <a:lnSpc>
                <a:spcPts val="5039"/>
              </a:lnSpc>
              <a:buFont typeface="+mj-lt"/>
              <a:buAutoNum type="arabicPeriod" startAt="9"/>
            </a:pPr>
            <a:r>
              <a:rPr lang="en-US" sz="3599" b="1" dirty="0">
                <a:solidFill>
                  <a:srgbClr val="FFFFFF"/>
                </a:solidFill>
                <a:latin typeface="Arial"/>
              </a:rPr>
              <a:t>Gavin and Stacey</a:t>
            </a:r>
          </a:p>
          <a:p>
            <a:pPr marL="742950" indent="-742950">
              <a:lnSpc>
                <a:spcPts val="5039"/>
              </a:lnSpc>
              <a:buFont typeface="+mj-lt"/>
              <a:buAutoNum type="arabicPeriod" startAt="9"/>
            </a:pPr>
            <a:r>
              <a:rPr lang="en-US" sz="3599" b="1" dirty="0">
                <a:solidFill>
                  <a:srgbClr val="FFFFFF"/>
                </a:solidFill>
                <a:latin typeface="Arial"/>
              </a:rPr>
              <a:t>Mamma Mia</a:t>
            </a:r>
          </a:p>
          <a:p>
            <a:pPr marL="742950" indent="-742950">
              <a:lnSpc>
                <a:spcPts val="5039"/>
              </a:lnSpc>
              <a:buFont typeface="+mj-lt"/>
              <a:buAutoNum type="arabicPeriod" startAt="9"/>
            </a:pPr>
            <a:r>
              <a:rPr lang="en-US" sz="3599" b="1" dirty="0">
                <a:solidFill>
                  <a:srgbClr val="FFFFFF"/>
                </a:solidFill>
                <a:latin typeface="Arial"/>
              </a:rPr>
              <a:t>Ron Howard</a:t>
            </a:r>
          </a:p>
          <a:p>
            <a:pPr marL="742950" indent="-742950">
              <a:lnSpc>
                <a:spcPts val="5039"/>
              </a:lnSpc>
              <a:buFont typeface="+mj-lt"/>
              <a:buAutoNum type="arabicPeriod" startAt="9"/>
            </a:pPr>
            <a:r>
              <a:rPr lang="en-US" sz="3599" b="1" dirty="0">
                <a:solidFill>
                  <a:srgbClr val="FFFFFF"/>
                </a:solidFill>
                <a:latin typeface="Arial"/>
              </a:rPr>
              <a:t>Poppies</a:t>
            </a:r>
          </a:p>
          <a:p>
            <a:pPr>
              <a:lnSpc>
                <a:spcPts val="5040"/>
              </a:lnSpc>
            </a:pPr>
            <a:endParaRPr lang="en-US" sz="3599" b="1" dirty="0">
              <a:solidFill>
                <a:srgbClr val="FFFFFF"/>
              </a:solidFill>
              <a:latin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429949"/>
            <a:ext cx="12243752" cy="690061"/>
          </a:xfrm>
          <a:prstGeom prst="rect">
            <a:avLst/>
          </a:prstGeom>
        </p:spPr>
        <p:txBody>
          <a:bodyPr lIns="0" tIns="0" rIns="0" bIns="0" rtlCol="0" anchor="t">
            <a:spAutoFit/>
          </a:bodyPr>
          <a:lstStyle/>
          <a:p>
            <a:pPr algn="ctr">
              <a:lnSpc>
                <a:spcPts val="5880"/>
              </a:lnSpc>
            </a:pPr>
            <a:r>
              <a:rPr lang="en-US" sz="4200" b="1" u="none" spc="323" dirty="0">
                <a:solidFill>
                  <a:srgbClr val="FFFFFF"/>
                </a:solidFill>
                <a:latin typeface="Arial"/>
              </a:rPr>
              <a:t>ROUND 3: SPORT AND GAMES</a:t>
            </a:r>
          </a:p>
        </p:txBody>
      </p:sp>
      <p:grpSp>
        <p:nvGrpSpPr>
          <p:cNvPr id="5" name="Group 5"/>
          <p:cNvGrpSpPr/>
          <p:nvPr/>
        </p:nvGrpSpPr>
        <p:grpSpPr>
          <a:xfrm>
            <a:off x="1905790" y="7627116"/>
            <a:ext cx="1502532" cy="1072765"/>
            <a:chOff x="0" y="0"/>
            <a:chExt cx="2003376" cy="1430353"/>
          </a:xfrm>
        </p:grpSpPr>
        <p:pic>
          <p:nvPicPr>
            <p:cNvPr id="6" name="Picture 6"/>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7" name="Picture 7"/>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8" name="Picture 8"/>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9" name="Group 9"/>
          <p:cNvGrpSpPr/>
          <p:nvPr/>
        </p:nvGrpSpPr>
        <p:grpSpPr>
          <a:xfrm rot="780867">
            <a:off x="15120323" y="7636504"/>
            <a:ext cx="1345321" cy="1053988"/>
            <a:chOff x="0" y="0"/>
            <a:chExt cx="1793761" cy="1405317"/>
          </a:xfrm>
        </p:grpSpPr>
        <p:pic>
          <p:nvPicPr>
            <p:cNvPr id="10" name="Picture 10"/>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1" name="Picture 11"/>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
        <p:nvSpPr>
          <p:cNvPr id="12" name="TextBox 12"/>
          <p:cNvSpPr txBox="1"/>
          <p:nvPr/>
        </p:nvSpPr>
        <p:spPr>
          <a:xfrm>
            <a:off x="4753648" y="2831385"/>
            <a:ext cx="10075055" cy="5715539"/>
          </a:xfrm>
          <a:prstGeom prst="rect">
            <a:avLst/>
          </a:prstGeom>
        </p:spPr>
        <p:txBody>
          <a:bodyPr wrap="square" lIns="0" tIns="0" rIns="0" bIns="0" rtlCol="0" anchor="t">
            <a:spAutoFit/>
          </a:bodyPr>
          <a:lstStyle/>
          <a:p>
            <a:pPr marL="1040130" lvl="1" indent="-742950">
              <a:lnSpc>
                <a:spcPts val="5039"/>
              </a:lnSpc>
              <a:buFont typeface="+mj-lt"/>
              <a:buAutoNum type="arabicPeriod"/>
            </a:pPr>
            <a:r>
              <a:rPr lang="en-US" sz="3600" b="1" dirty="0">
                <a:solidFill>
                  <a:srgbClr val="FFFFFF"/>
                </a:solidFill>
                <a:latin typeface="Arial"/>
              </a:rPr>
              <a:t>Harry Redknapp (639)</a:t>
            </a:r>
          </a:p>
          <a:p>
            <a:pPr marL="1040130" lvl="1" indent="-742950">
              <a:lnSpc>
                <a:spcPts val="5039"/>
              </a:lnSpc>
              <a:buFont typeface="+mj-lt"/>
              <a:buAutoNum type="arabicPeriod"/>
            </a:pPr>
            <a:r>
              <a:rPr lang="en-US" sz="3600" b="1" dirty="0">
                <a:solidFill>
                  <a:srgbClr val="FFFFFF"/>
                </a:solidFill>
                <a:latin typeface="Arial"/>
              </a:rPr>
              <a:t>3</a:t>
            </a:r>
          </a:p>
          <a:p>
            <a:pPr marL="1040130" lvl="1" indent="-742950">
              <a:lnSpc>
                <a:spcPts val="5040"/>
              </a:lnSpc>
              <a:buFont typeface="+mj-lt"/>
              <a:buAutoNum type="arabicPeriod"/>
            </a:pPr>
            <a:r>
              <a:rPr lang="en-US" sz="3599" b="1" dirty="0">
                <a:solidFill>
                  <a:srgbClr val="FFFFFF"/>
                </a:solidFill>
                <a:latin typeface="Arial"/>
              </a:rPr>
              <a:t>2</a:t>
            </a:r>
          </a:p>
          <a:p>
            <a:pPr marL="1040130" lvl="1" indent="-742950">
              <a:lnSpc>
                <a:spcPts val="5040"/>
              </a:lnSpc>
              <a:buFont typeface="+mj-lt"/>
              <a:buAutoNum type="arabicPeriod"/>
            </a:pPr>
            <a:r>
              <a:rPr lang="en-US" sz="3600" b="1" dirty="0">
                <a:solidFill>
                  <a:srgbClr val="FFFFFF"/>
                </a:solidFill>
                <a:latin typeface="Arial"/>
              </a:rPr>
              <a:t>7th</a:t>
            </a:r>
          </a:p>
          <a:p>
            <a:pPr marL="1040130" lvl="1" indent="-742950">
              <a:lnSpc>
                <a:spcPts val="5040"/>
              </a:lnSpc>
              <a:buFont typeface="+mj-lt"/>
              <a:buAutoNum type="arabicPeriod"/>
            </a:pPr>
            <a:r>
              <a:rPr lang="en-US" sz="3600" b="1" dirty="0">
                <a:solidFill>
                  <a:srgbClr val="FFFFFF"/>
                </a:solidFill>
                <a:latin typeface="Arial"/>
              </a:rPr>
              <a:t>6 (Manchester Utd, Preston North End, Real Madrid, LA Galaxy, AC Milan, PSG)</a:t>
            </a:r>
          </a:p>
          <a:p>
            <a:pPr marL="1040130" lvl="1" indent="-742950">
              <a:lnSpc>
                <a:spcPts val="5040"/>
              </a:lnSpc>
              <a:buFont typeface="+mj-lt"/>
              <a:buAutoNum type="arabicPeriod"/>
            </a:pPr>
            <a:r>
              <a:rPr lang="en-US" sz="3600" b="1" dirty="0">
                <a:solidFill>
                  <a:srgbClr val="FFFFFF"/>
                </a:solidFill>
                <a:latin typeface="Arial"/>
              </a:rPr>
              <a:t>Orange</a:t>
            </a:r>
          </a:p>
          <a:p>
            <a:pPr marL="1040130" lvl="1" indent="-742950">
              <a:lnSpc>
                <a:spcPts val="5039"/>
              </a:lnSpc>
              <a:buFont typeface="+mj-lt"/>
              <a:buAutoNum type="arabicPeriod"/>
            </a:pPr>
            <a:r>
              <a:rPr lang="en-US" sz="3600" b="1" dirty="0">
                <a:solidFill>
                  <a:srgbClr val="FFFFFF"/>
                </a:solidFill>
                <a:latin typeface="Arial"/>
              </a:rPr>
              <a:t>12</a:t>
            </a:r>
          </a:p>
          <a:p>
            <a:pPr marL="1040130" lvl="1" indent="-742950">
              <a:lnSpc>
                <a:spcPts val="5040"/>
              </a:lnSpc>
              <a:buFont typeface="+mj-lt"/>
              <a:buAutoNum type="arabicPeriod"/>
            </a:pPr>
            <a:r>
              <a:rPr lang="en-US" sz="3599" b="1" dirty="0">
                <a:solidFill>
                  <a:srgbClr val="FFFFFF"/>
                </a:solidFill>
                <a:latin typeface="Arial"/>
              </a:rPr>
              <a:t>Old Kent Road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9B000"/>
            </a:solidFill>
          </p:spPr>
        </p:sp>
      </p:grpSp>
      <p:sp>
        <p:nvSpPr>
          <p:cNvPr id="4" name="TextBox 4"/>
          <p:cNvSpPr txBox="1"/>
          <p:nvPr/>
        </p:nvSpPr>
        <p:spPr>
          <a:xfrm>
            <a:off x="3022124" y="1429949"/>
            <a:ext cx="12243752" cy="674702"/>
          </a:xfrm>
          <a:prstGeom prst="rect">
            <a:avLst/>
          </a:prstGeom>
        </p:spPr>
        <p:txBody>
          <a:bodyPr lIns="0" tIns="0" rIns="0" bIns="0" rtlCol="0" anchor="t">
            <a:spAutoFit/>
          </a:bodyPr>
          <a:lstStyle/>
          <a:p>
            <a:pPr algn="ctr">
              <a:lnSpc>
                <a:spcPts val="5880"/>
              </a:lnSpc>
            </a:pPr>
            <a:r>
              <a:rPr lang="en-US" sz="4200" u="none" spc="323" dirty="0">
                <a:solidFill>
                  <a:srgbClr val="FFFFFF"/>
                </a:solidFill>
                <a:latin typeface="Arial"/>
              </a:rPr>
              <a:t>ROUND 3: SPORT AND GAMES</a:t>
            </a:r>
          </a:p>
        </p:txBody>
      </p:sp>
      <p:grpSp>
        <p:nvGrpSpPr>
          <p:cNvPr id="5" name="Group 5"/>
          <p:cNvGrpSpPr/>
          <p:nvPr/>
        </p:nvGrpSpPr>
        <p:grpSpPr>
          <a:xfrm>
            <a:off x="1905790" y="7627116"/>
            <a:ext cx="1502532" cy="1072765"/>
            <a:chOff x="0" y="0"/>
            <a:chExt cx="2003376" cy="1430353"/>
          </a:xfrm>
        </p:grpSpPr>
        <p:pic>
          <p:nvPicPr>
            <p:cNvPr id="6" name="Picture 6"/>
            <p:cNvPicPr>
              <a:picLocks noChangeAspect="1"/>
            </p:cNvPicPr>
            <p:nvPr/>
          </p:nvPicPr>
          <p:blipFill>
            <a:blip r:embed="rId2">
              <a:alphaModFix amt="58000"/>
            </a:blip>
            <a:srcRect/>
            <a:stretch>
              <a:fillRect/>
            </a:stretch>
          </p:blipFill>
          <p:spPr>
            <a:xfrm>
              <a:off x="83160" y="0"/>
              <a:ext cx="1430353" cy="1430353"/>
            </a:xfrm>
            <a:prstGeom prst="rect">
              <a:avLst/>
            </a:prstGeom>
          </p:spPr>
        </p:pic>
        <p:pic>
          <p:nvPicPr>
            <p:cNvPr id="7" name="Picture 7"/>
            <p:cNvPicPr>
              <a:picLocks noChangeAspect="1"/>
            </p:cNvPicPr>
            <p:nvPr/>
          </p:nvPicPr>
          <p:blipFill>
            <a:blip r:embed="rId3">
              <a:alphaModFix amt="58000"/>
            </a:blip>
            <a:srcRect/>
            <a:stretch>
              <a:fillRect/>
            </a:stretch>
          </p:blipFill>
          <p:spPr>
            <a:xfrm>
              <a:off x="0" y="632016"/>
              <a:ext cx="798337" cy="798337"/>
            </a:xfrm>
            <a:prstGeom prst="rect">
              <a:avLst/>
            </a:prstGeom>
          </p:spPr>
        </p:pic>
        <p:pic>
          <p:nvPicPr>
            <p:cNvPr id="8" name="Picture 8"/>
            <p:cNvPicPr>
              <a:picLocks noChangeAspect="1"/>
            </p:cNvPicPr>
            <p:nvPr/>
          </p:nvPicPr>
          <p:blipFill>
            <a:blip r:embed="rId4">
              <a:alphaModFix amt="58000"/>
            </a:blip>
            <a:srcRect/>
            <a:stretch>
              <a:fillRect/>
            </a:stretch>
          </p:blipFill>
          <p:spPr>
            <a:xfrm>
              <a:off x="1125445" y="552422"/>
              <a:ext cx="877931" cy="877931"/>
            </a:xfrm>
            <a:prstGeom prst="rect">
              <a:avLst/>
            </a:prstGeom>
          </p:spPr>
        </p:pic>
      </p:grpSp>
      <p:grpSp>
        <p:nvGrpSpPr>
          <p:cNvPr id="9" name="Group 9"/>
          <p:cNvGrpSpPr/>
          <p:nvPr/>
        </p:nvGrpSpPr>
        <p:grpSpPr>
          <a:xfrm rot="780867">
            <a:off x="15120323" y="7636504"/>
            <a:ext cx="1345321" cy="1053988"/>
            <a:chOff x="0" y="0"/>
            <a:chExt cx="1793761" cy="1405317"/>
          </a:xfrm>
        </p:grpSpPr>
        <p:pic>
          <p:nvPicPr>
            <p:cNvPr id="10" name="Picture 10"/>
            <p:cNvPicPr>
              <a:picLocks noChangeAspect="1"/>
            </p:cNvPicPr>
            <p:nvPr/>
          </p:nvPicPr>
          <p:blipFill>
            <a:blip r:embed="rId5">
              <a:alphaModFix amt="58000"/>
            </a:blip>
            <a:srcRect/>
            <a:stretch>
              <a:fillRect/>
            </a:stretch>
          </p:blipFill>
          <p:spPr>
            <a:xfrm>
              <a:off x="0" y="0"/>
              <a:ext cx="1252786" cy="1252786"/>
            </a:xfrm>
            <a:prstGeom prst="rect">
              <a:avLst/>
            </a:prstGeom>
          </p:spPr>
        </p:pic>
        <p:pic>
          <p:nvPicPr>
            <p:cNvPr id="11" name="Picture 11"/>
            <p:cNvPicPr>
              <a:picLocks noChangeAspect="1"/>
            </p:cNvPicPr>
            <p:nvPr/>
          </p:nvPicPr>
          <p:blipFill>
            <a:blip r:embed="rId6">
              <a:alphaModFix amt="58000"/>
            </a:blip>
            <a:srcRect/>
            <a:stretch>
              <a:fillRect/>
            </a:stretch>
          </p:blipFill>
          <p:spPr>
            <a:xfrm>
              <a:off x="626393" y="237949"/>
              <a:ext cx="1167368" cy="1167368"/>
            </a:xfrm>
            <a:prstGeom prst="rect">
              <a:avLst/>
            </a:prstGeom>
          </p:spPr>
        </p:pic>
      </p:grpSp>
      <p:sp>
        <p:nvSpPr>
          <p:cNvPr id="12" name="TextBox 12"/>
          <p:cNvSpPr txBox="1"/>
          <p:nvPr/>
        </p:nvSpPr>
        <p:spPr>
          <a:xfrm>
            <a:off x="5029200" y="2823706"/>
            <a:ext cx="5255230" cy="5715539"/>
          </a:xfrm>
          <a:prstGeom prst="rect">
            <a:avLst/>
          </a:prstGeom>
        </p:spPr>
        <p:txBody>
          <a:bodyPr lIns="0" tIns="0" rIns="0" bIns="0" rtlCol="0" anchor="t">
            <a:spAutoFit/>
          </a:bodyPr>
          <a:lstStyle/>
          <a:p>
            <a:pPr marL="742950" indent="-742950">
              <a:lnSpc>
                <a:spcPts val="5039"/>
              </a:lnSpc>
              <a:buFont typeface="+mj-lt"/>
              <a:buAutoNum type="arabicPeriod" startAt="9"/>
            </a:pPr>
            <a:r>
              <a:rPr lang="en-US" sz="3600" b="1" dirty="0">
                <a:solidFill>
                  <a:srgbClr val="FFFFFF"/>
                </a:solidFill>
                <a:latin typeface="Arial"/>
              </a:rPr>
              <a:t>Albatross</a:t>
            </a:r>
          </a:p>
          <a:p>
            <a:pPr marL="742950" indent="-742950">
              <a:lnSpc>
                <a:spcPts val="5039"/>
              </a:lnSpc>
              <a:buFont typeface="+mj-lt"/>
              <a:buAutoNum type="arabicPeriod" startAt="9"/>
            </a:pPr>
            <a:r>
              <a:rPr lang="en-US" sz="3599" b="1" dirty="0">
                <a:solidFill>
                  <a:srgbClr val="FFFFFF"/>
                </a:solidFill>
                <a:latin typeface="Arial"/>
              </a:rPr>
              <a:t>1500m</a:t>
            </a:r>
          </a:p>
          <a:p>
            <a:pPr marL="742950" indent="-742950">
              <a:lnSpc>
                <a:spcPts val="5039"/>
              </a:lnSpc>
              <a:buFont typeface="+mj-lt"/>
              <a:buAutoNum type="arabicPeriod" startAt="9"/>
            </a:pPr>
            <a:r>
              <a:rPr lang="en-US" sz="3599" b="1" dirty="0">
                <a:solidFill>
                  <a:srgbClr val="FFFFFF"/>
                </a:solidFill>
                <a:latin typeface="Arial"/>
              </a:rPr>
              <a:t>France</a:t>
            </a:r>
          </a:p>
          <a:p>
            <a:pPr marL="742950" indent="-742950">
              <a:lnSpc>
                <a:spcPts val="5039"/>
              </a:lnSpc>
              <a:buFont typeface="+mj-lt"/>
              <a:buAutoNum type="arabicPeriod" startAt="9"/>
            </a:pPr>
            <a:r>
              <a:rPr lang="en-US" sz="3599" b="1" dirty="0">
                <a:solidFill>
                  <a:srgbClr val="FFFFFF"/>
                </a:solidFill>
                <a:latin typeface="Arial"/>
              </a:rPr>
              <a:t>Epic Games</a:t>
            </a:r>
          </a:p>
          <a:p>
            <a:pPr marL="742950" indent="-742950">
              <a:lnSpc>
                <a:spcPts val="5039"/>
              </a:lnSpc>
              <a:buFont typeface="+mj-lt"/>
              <a:buAutoNum type="arabicPeriod" startAt="9"/>
            </a:pPr>
            <a:r>
              <a:rPr lang="en-US" sz="3599" b="1" dirty="0">
                <a:solidFill>
                  <a:srgbClr val="FFFFFF"/>
                </a:solidFill>
                <a:latin typeface="Arial"/>
              </a:rPr>
              <a:t>4</a:t>
            </a:r>
          </a:p>
          <a:p>
            <a:pPr marL="742950" indent="-742950">
              <a:lnSpc>
                <a:spcPts val="5039"/>
              </a:lnSpc>
              <a:buFont typeface="+mj-lt"/>
              <a:buAutoNum type="arabicPeriod" startAt="9"/>
            </a:pPr>
            <a:r>
              <a:rPr lang="en-US" sz="3599" b="1" dirty="0">
                <a:solidFill>
                  <a:srgbClr val="FFFFFF"/>
                </a:solidFill>
                <a:latin typeface="Arial"/>
              </a:rPr>
              <a:t>Dagger and revolver</a:t>
            </a:r>
          </a:p>
          <a:p>
            <a:pPr marL="742950" indent="-742950">
              <a:lnSpc>
                <a:spcPts val="5039"/>
              </a:lnSpc>
              <a:buFont typeface="+mj-lt"/>
              <a:buAutoNum type="arabicPeriod" startAt="9"/>
            </a:pPr>
            <a:r>
              <a:rPr lang="en-US" sz="3599" b="1" dirty="0">
                <a:solidFill>
                  <a:srgbClr val="FFFFFF"/>
                </a:solidFill>
                <a:latin typeface="Arial"/>
              </a:rPr>
              <a:t>4</a:t>
            </a:r>
          </a:p>
          <a:p>
            <a:pPr marL="742950" indent="-742950">
              <a:lnSpc>
                <a:spcPts val="5039"/>
              </a:lnSpc>
              <a:buFont typeface="+mj-lt"/>
              <a:buAutoNum type="arabicPeriod" startAt="9"/>
            </a:pPr>
            <a:r>
              <a:rPr lang="en-US" sz="3599" b="1" dirty="0">
                <a:solidFill>
                  <a:srgbClr val="FFFFFF"/>
                </a:solidFill>
                <a:latin typeface="Arial"/>
              </a:rPr>
              <a:t>23</a:t>
            </a:r>
          </a:p>
          <a:p>
            <a:pPr>
              <a:lnSpc>
                <a:spcPts val="5040"/>
              </a:lnSpc>
            </a:pPr>
            <a:endParaRPr lang="en-US" sz="3599" dirty="0">
              <a:solidFill>
                <a:srgbClr val="FFFFFF"/>
              </a:solidFill>
              <a:latin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79850"/>
            <a:ext cx="12243752" cy="690061"/>
          </a:xfrm>
          <a:prstGeom prst="rect">
            <a:avLst/>
          </a:prstGeom>
        </p:spPr>
        <p:txBody>
          <a:bodyPr lIns="0" tIns="0" rIns="0" bIns="0" rtlCol="0" anchor="t">
            <a:spAutoFit/>
          </a:bodyPr>
          <a:lstStyle/>
          <a:p>
            <a:pPr algn="ctr">
              <a:lnSpc>
                <a:spcPts val="5880"/>
              </a:lnSpc>
            </a:pPr>
            <a:r>
              <a:rPr lang="en-US" sz="4200" b="1" u="none" spc="323" dirty="0">
                <a:solidFill>
                  <a:srgbClr val="FFFFFF"/>
                </a:solidFill>
                <a:latin typeface="Arial"/>
              </a:rPr>
              <a:t>ROUND 4: FOOD AND DRINK</a:t>
            </a:r>
          </a:p>
        </p:txBody>
      </p:sp>
      <p:pic>
        <p:nvPicPr>
          <p:cNvPr id="5" name="Picture 5"/>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6" name="Picture 6"/>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
        <p:nvSpPr>
          <p:cNvPr id="7" name="TextBox 7"/>
          <p:cNvSpPr txBox="1"/>
          <p:nvPr/>
        </p:nvSpPr>
        <p:spPr>
          <a:xfrm>
            <a:off x="3505200" y="2540488"/>
            <a:ext cx="11277600" cy="5715539"/>
          </a:xfrm>
          <a:prstGeom prst="rect">
            <a:avLst/>
          </a:prstGeom>
        </p:spPr>
        <p:txBody>
          <a:bodyPr wrap="square" lIns="0" tIns="0" rIns="0" bIns="0" rtlCol="0" anchor="t">
            <a:spAutoFit/>
          </a:bodyPr>
          <a:lstStyle/>
          <a:p>
            <a:pPr marL="1040130" lvl="1" indent="-742950">
              <a:lnSpc>
                <a:spcPts val="5039"/>
              </a:lnSpc>
              <a:buFont typeface="+mj-lt"/>
              <a:buAutoNum type="arabicPeriod"/>
            </a:pPr>
            <a:r>
              <a:rPr lang="en-US" sz="3600" b="1" dirty="0">
                <a:solidFill>
                  <a:srgbClr val="FFFFFF"/>
                </a:solidFill>
                <a:latin typeface="Arial"/>
              </a:rPr>
              <a:t>10 (2 tentacles and 8 arms – points for 8 or 10)</a:t>
            </a:r>
          </a:p>
          <a:p>
            <a:pPr marL="1040130" lvl="1" indent="-742950">
              <a:lnSpc>
                <a:spcPts val="5039"/>
              </a:lnSpc>
              <a:buFont typeface="+mj-lt"/>
              <a:buAutoNum type="arabicPeriod"/>
            </a:pPr>
            <a:r>
              <a:rPr lang="en-US" sz="3599" b="1" dirty="0">
                <a:solidFill>
                  <a:srgbClr val="FFFFFF"/>
                </a:solidFill>
                <a:latin typeface="Arial"/>
              </a:rPr>
              <a:t>Blood</a:t>
            </a:r>
          </a:p>
          <a:p>
            <a:pPr marL="1040130" lvl="1" indent="-742950">
              <a:lnSpc>
                <a:spcPts val="5040"/>
              </a:lnSpc>
              <a:buFont typeface="+mj-lt"/>
              <a:buAutoNum type="arabicPeriod"/>
            </a:pPr>
            <a:r>
              <a:rPr lang="en-US" sz="3599" b="1" dirty="0">
                <a:solidFill>
                  <a:srgbClr val="FFFFFF"/>
                </a:solidFill>
                <a:latin typeface="Arial"/>
              </a:rPr>
              <a:t>Banana (can also accept tomato which is technically a fruit)</a:t>
            </a:r>
          </a:p>
          <a:p>
            <a:pPr marL="1040130" lvl="1" indent="-742950">
              <a:lnSpc>
                <a:spcPts val="5040"/>
              </a:lnSpc>
              <a:buFont typeface="+mj-lt"/>
              <a:buAutoNum type="arabicPeriod"/>
            </a:pPr>
            <a:r>
              <a:rPr lang="en-US" sz="3600" b="1" dirty="0">
                <a:solidFill>
                  <a:srgbClr val="FFFFFF"/>
                </a:solidFill>
                <a:latin typeface="Arial"/>
              </a:rPr>
              <a:t>None – they’re made from cheese</a:t>
            </a:r>
          </a:p>
          <a:p>
            <a:pPr marL="1040130" lvl="1" indent="-742950">
              <a:lnSpc>
                <a:spcPts val="5040"/>
              </a:lnSpc>
              <a:buFont typeface="+mj-lt"/>
              <a:buAutoNum type="arabicPeriod"/>
            </a:pPr>
            <a:r>
              <a:rPr lang="en-US" sz="3600" b="1" dirty="0">
                <a:solidFill>
                  <a:srgbClr val="FFFFFF"/>
                </a:solidFill>
                <a:latin typeface="Arial"/>
              </a:rPr>
              <a:t>Water</a:t>
            </a:r>
          </a:p>
          <a:p>
            <a:pPr marL="1040130" lvl="1" indent="-742950">
              <a:lnSpc>
                <a:spcPts val="5040"/>
              </a:lnSpc>
              <a:buFont typeface="+mj-lt"/>
              <a:buAutoNum type="arabicPeriod"/>
            </a:pPr>
            <a:r>
              <a:rPr lang="en-US" sz="3600" b="1" dirty="0">
                <a:solidFill>
                  <a:srgbClr val="FFFFFF"/>
                </a:solidFill>
                <a:latin typeface="Arial"/>
              </a:rPr>
              <a:t>Nativity</a:t>
            </a:r>
          </a:p>
          <a:p>
            <a:pPr marL="1040130" lvl="1" indent="-742950">
              <a:lnSpc>
                <a:spcPts val="5039"/>
              </a:lnSpc>
              <a:buFont typeface="+mj-lt"/>
              <a:buAutoNum type="arabicPeriod"/>
            </a:pPr>
            <a:r>
              <a:rPr lang="en-US" sz="3600" b="1" dirty="0">
                <a:solidFill>
                  <a:srgbClr val="FFFFFF"/>
                </a:solidFill>
                <a:latin typeface="Arial"/>
              </a:rPr>
              <a:t>Aubergine</a:t>
            </a:r>
          </a:p>
          <a:p>
            <a:pPr marL="1040130" lvl="1" indent="-742950">
              <a:lnSpc>
                <a:spcPts val="5040"/>
              </a:lnSpc>
              <a:buFont typeface="+mj-lt"/>
              <a:buAutoNum type="arabicPeriod"/>
            </a:pPr>
            <a:r>
              <a:rPr lang="en-US" sz="3599" b="1" dirty="0">
                <a:solidFill>
                  <a:srgbClr val="FFFFFF"/>
                </a:solidFill>
                <a:latin typeface="Arial"/>
              </a:rPr>
              <a:t>Vitamin C</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ED7102"/>
            </a:solidFill>
          </p:spPr>
        </p:sp>
      </p:grpSp>
      <p:sp>
        <p:nvSpPr>
          <p:cNvPr id="4" name="TextBox 4"/>
          <p:cNvSpPr txBox="1"/>
          <p:nvPr/>
        </p:nvSpPr>
        <p:spPr>
          <a:xfrm>
            <a:off x="3022124" y="1379850"/>
            <a:ext cx="12243752" cy="690061"/>
          </a:xfrm>
          <a:prstGeom prst="rect">
            <a:avLst/>
          </a:prstGeom>
        </p:spPr>
        <p:txBody>
          <a:bodyPr lIns="0" tIns="0" rIns="0" bIns="0" rtlCol="0" anchor="t">
            <a:spAutoFit/>
          </a:bodyPr>
          <a:lstStyle/>
          <a:p>
            <a:pPr algn="ctr">
              <a:lnSpc>
                <a:spcPts val="5880"/>
              </a:lnSpc>
            </a:pPr>
            <a:r>
              <a:rPr lang="en-US" sz="4200" b="1" u="none" spc="323" dirty="0">
                <a:solidFill>
                  <a:srgbClr val="FFFFFF"/>
                </a:solidFill>
                <a:latin typeface="Arial"/>
              </a:rPr>
              <a:t>ROUND 4: FOOD AND DRINK</a:t>
            </a:r>
          </a:p>
        </p:txBody>
      </p:sp>
      <p:pic>
        <p:nvPicPr>
          <p:cNvPr id="5" name="Picture 5"/>
          <p:cNvPicPr>
            <a:picLocks noChangeAspect="1"/>
          </p:cNvPicPr>
          <p:nvPr/>
        </p:nvPicPr>
        <p:blipFill>
          <a:blip r:embed="rId2">
            <a:alphaModFix amt="58000"/>
          </a:blip>
          <a:srcRect/>
          <a:stretch>
            <a:fillRect/>
          </a:stretch>
        </p:blipFill>
        <p:spPr>
          <a:xfrm>
            <a:off x="15395476" y="7531314"/>
            <a:ext cx="1449426" cy="1449426"/>
          </a:xfrm>
          <a:prstGeom prst="rect">
            <a:avLst/>
          </a:prstGeom>
        </p:spPr>
      </p:pic>
      <p:pic>
        <p:nvPicPr>
          <p:cNvPr id="6" name="Picture 6"/>
          <p:cNvPicPr>
            <a:picLocks noChangeAspect="1"/>
          </p:cNvPicPr>
          <p:nvPr/>
        </p:nvPicPr>
        <p:blipFill>
          <a:blip r:embed="rId3">
            <a:alphaModFix amt="58000"/>
          </a:blip>
          <a:srcRect/>
          <a:stretch>
            <a:fillRect/>
          </a:stretch>
        </p:blipFill>
        <p:spPr>
          <a:xfrm>
            <a:off x="1742928" y="7700454"/>
            <a:ext cx="1111147" cy="1111147"/>
          </a:xfrm>
          <a:prstGeom prst="rect">
            <a:avLst/>
          </a:prstGeom>
        </p:spPr>
      </p:pic>
      <p:sp>
        <p:nvSpPr>
          <p:cNvPr id="7" name="TextBox 7"/>
          <p:cNvSpPr txBox="1"/>
          <p:nvPr/>
        </p:nvSpPr>
        <p:spPr>
          <a:xfrm>
            <a:off x="5029200" y="2806336"/>
            <a:ext cx="7843684" cy="5715539"/>
          </a:xfrm>
          <a:prstGeom prst="rect">
            <a:avLst/>
          </a:prstGeom>
        </p:spPr>
        <p:txBody>
          <a:bodyPr lIns="0" tIns="0" rIns="0" bIns="0" rtlCol="0" anchor="t">
            <a:spAutoFit/>
          </a:bodyPr>
          <a:lstStyle/>
          <a:p>
            <a:pPr marL="742950" indent="-742950">
              <a:lnSpc>
                <a:spcPts val="5039"/>
              </a:lnSpc>
              <a:buFont typeface="+mj-lt"/>
              <a:buAutoNum type="arabicPeriod" startAt="9"/>
            </a:pPr>
            <a:r>
              <a:rPr lang="en-US" sz="3600" b="1" dirty="0">
                <a:solidFill>
                  <a:srgbClr val="FFFFFF"/>
                </a:solidFill>
                <a:latin typeface="Arial"/>
              </a:rPr>
              <a:t>Dragees</a:t>
            </a:r>
          </a:p>
          <a:p>
            <a:pPr marL="742950" indent="-742950">
              <a:lnSpc>
                <a:spcPts val="5039"/>
              </a:lnSpc>
              <a:buFont typeface="+mj-lt"/>
              <a:buAutoNum type="arabicPeriod" startAt="9"/>
            </a:pPr>
            <a:r>
              <a:rPr lang="en-US" sz="3599" b="1" dirty="0">
                <a:solidFill>
                  <a:srgbClr val="FFFFFF"/>
                </a:solidFill>
                <a:latin typeface="Arial"/>
              </a:rPr>
              <a:t>Saffron</a:t>
            </a:r>
          </a:p>
          <a:p>
            <a:pPr marL="742950" indent="-742950">
              <a:lnSpc>
                <a:spcPts val="5039"/>
              </a:lnSpc>
              <a:buFont typeface="+mj-lt"/>
              <a:buAutoNum type="arabicPeriod" startAt="9"/>
            </a:pPr>
            <a:r>
              <a:rPr lang="en-US" sz="3599" b="1" dirty="0">
                <a:solidFill>
                  <a:srgbClr val="FFFFFF"/>
                </a:solidFill>
                <a:latin typeface="Arial"/>
              </a:rPr>
              <a:t>Vermicelli</a:t>
            </a:r>
          </a:p>
          <a:p>
            <a:pPr marL="742950" indent="-742950">
              <a:lnSpc>
                <a:spcPts val="5039"/>
              </a:lnSpc>
              <a:buFont typeface="+mj-lt"/>
              <a:buAutoNum type="arabicPeriod" startAt="9"/>
            </a:pPr>
            <a:r>
              <a:rPr lang="en-US" sz="3599" b="1" dirty="0">
                <a:solidFill>
                  <a:srgbClr val="FFFFFF"/>
                </a:solidFill>
                <a:latin typeface="Arial"/>
              </a:rPr>
              <a:t>Pomegranate</a:t>
            </a:r>
          </a:p>
          <a:p>
            <a:pPr marL="742950" indent="-742950">
              <a:lnSpc>
                <a:spcPts val="5039"/>
              </a:lnSpc>
              <a:buFont typeface="+mj-lt"/>
              <a:buAutoNum type="arabicPeriod" startAt="9"/>
            </a:pPr>
            <a:r>
              <a:rPr lang="en-US" sz="3599" b="1" dirty="0">
                <a:solidFill>
                  <a:srgbClr val="FFFFFF"/>
                </a:solidFill>
                <a:latin typeface="Arial"/>
              </a:rPr>
              <a:t>Monkfish</a:t>
            </a:r>
          </a:p>
          <a:p>
            <a:pPr marL="742950" indent="-742950">
              <a:lnSpc>
                <a:spcPts val="5039"/>
              </a:lnSpc>
              <a:buFont typeface="+mj-lt"/>
              <a:buAutoNum type="arabicPeriod" startAt="9"/>
            </a:pPr>
            <a:r>
              <a:rPr lang="en-US" sz="3599" b="1" dirty="0">
                <a:solidFill>
                  <a:srgbClr val="FFFFFF"/>
                </a:solidFill>
                <a:latin typeface="Arial"/>
              </a:rPr>
              <a:t>Subway</a:t>
            </a:r>
          </a:p>
          <a:p>
            <a:pPr marL="742950" indent="-742950">
              <a:lnSpc>
                <a:spcPts val="5039"/>
              </a:lnSpc>
              <a:buFont typeface="+mj-lt"/>
              <a:buAutoNum type="arabicPeriod" startAt="9"/>
            </a:pPr>
            <a:r>
              <a:rPr lang="en-US" sz="3599" b="1" dirty="0">
                <a:solidFill>
                  <a:srgbClr val="FFFFFF"/>
                </a:solidFill>
                <a:latin typeface="Arial"/>
              </a:rPr>
              <a:t>Peach melba (after Nellie Melba)</a:t>
            </a:r>
          </a:p>
          <a:p>
            <a:pPr marL="742950" indent="-742950">
              <a:lnSpc>
                <a:spcPts val="5039"/>
              </a:lnSpc>
              <a:buFont typeface="+mj-lt"/>
              <a:buAutoNum type="arabicPeriod" startAt="9"/>
            </a:pPr>
            <a:r>
              <a:rPr lang="en-US" sz="3599" b="1" dirty="0">
                <a:solidFill>
                  <a:srgbClr val="FFFFFF"/>
                </a:solidFill>
                <a:latin typeface="Arial"/>
              </a:rPr>
              <a:t>Haricot verts</a:t>
            </a:r>
          </a:p>
          <a:p>
            <a:pPr marL="742950" indent="-742950">
              <a:lnSpc>
                <a:spcPts val="5040"/>
              </a:lnSpc>
              <a:buFont typeface="+mj-lt"/>
              <a:buAutoNum type="arabicPeriod" startAt="9"/>
            </a:pPr>
            <a:endParaRPr lang="en-US" sz="3599" b="1" dirty="0">
              <a:solidFill>
                <a:srgbClr val="FFFFFF"/>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2528</Words>
  <Application>Microsoft Office PowerPoint</Application>
  <PresentationFormat>Custom</PresentationFormat>
  <Paragraphs>411</Paragraphs>
  <Slides>102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102</vt:i4>
      </vt:variant>
    </vt:vector>
  </HeadingPairs>
  <TitlesOfParts>
    <vt:vector size="106" baseType="lpstr">
      <vt:lpstr>Arimo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White Modern Virtual Trivia Quiz Presentations</dc:title>
  <dc:creator>Dan Thurman</dc:creator>
  <cp:lastModifiedBy>Dan Thurman</cp:lastModifiedBy>
  <cp:revision>18</cp:revision>
  <dcterms:created xsi:type="dcterms:W3CDTF">2006-08-16T00:00:00Z</dcterms:created>
  <dcterms:modified xsi:type="dcterms:W3CDTF">2020-05-20T13:09:22Z</dcterms:modified>
  <dc:identifier>DAD8UXfIlpI</dc:identifier>
</cp:coreProperties>
</file>